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19" Target="slides/slide14.xml"/><Relationship Type="http://schemas.openxmlformats.org/officeDocument/2006/relationships/slide" Id="rId18" Target="slides/slide13.xml"/><Relationship Type="http://schemas.openxmlformats.org/officeDocument/2006/relationships/slide" Id="rId17" Target="slides/slide12.xml"/><Relationship Type="http://schemas.openxmlformats.org/officeDocument/2006/relationships/slide" Id="rId16" Target="slides/slide11.xml"/><Relationship Type="http://schemas.openxmlformats.org/officeDocument/2006/relationships/slide" Id="rId15" Target="slides/slide10.xml"/><Relationship Type="http://schemas.openxmlformats.org/officeDocument/2006/relationships/slide" Id="rId14" Target="slides/slide9.xml"/><Relationship Type="http://schemas.openxmlformats.org/officeDocument/2006/relationships/slide" Id="rId12" Target="slides/slide7.xml"/><Relationship Type="http://schemas.openxmlformats.org/officeDocument/2006/relationships/slide" Id="rId13" Target="slides/slide8.xml"/><Relationship Type="http://schemas.openxmlformats.org/officeDocument/2006/relationships/slide" Id="rId10" Target="slides/slide5.xml"/><Relationship Type="http://schemas.openxmlformats.org/officeDocument/2006/relationships/slide" Id="rId11" Target="slides/slide6.xml"/><Relationship Type="http://schemas.openxmlformats.org/officeDocument/2006/relationships/slide" Id="rId26" Target="slides/slide21.xml"/><Relationship Type="http://schemas.openxmlformats.org/officeDocument/2006/relationships/slide" Id="rId25" Target="slides/slide20.xml"/><Relationship Type="http://schemas.openxmlformats.org/officeDocument/2006/relationships/slide" Id="rId28" Target="slides/slide23.xml"/><Relationship Type="http://schemas.openxmlformats.org/officeDocument/2006/relationships/slide" Id="rId27" Target="slides/slide22.xml"/><Relationship Type="http://schemas.openxmlformats.org/officeDocument/2006/relationships/presProps" Id="rId2" Target="presProps.xml"/><Relationship Type="http://schemas.openxmlformats.org/officeDocument/2006/relationships/slide" Id="rId21" Target="slides/slide16.xml"/><Relationship Type="http://schemas.openxmlformats.org/officeDocument/2006/relationships/theme" Id="rId1" Target="theme/theme1.xml"/><Relationship Type="http://schemas.openxmlformats.org/officeDocument/2006/relationships/slide" Id="rId22" Target="slides/slide17.xml"/><Relationship Type="http://schemas.openxmlformats.org/officeDocument/2006/relationships/slideMaster" Id="rId4" Target="slideMasters/slideMaster1.xml"/><Relationship Type="http://schemas.openxmlformats.org/officeDocument/2006/relationships/slide" Id="rId23" Target="slides/slide18.xml"/><Relationship Type="http://schemas.openxmlformats.org/officeDocument/2006/relationships/tableStyles" Id="rId3" Target="tableStyles.xml"/><Relationship Type="http://schemas.openxmlformats.org/officeDocument/2006/relationships/slide" Id="rId24" Target="slides/slide19.xml"/><Relationship Type="http://schemas.openxmlformats.org/officeDocument/2006/relationships/slide" Id="rId20" Target="slides/slide15.xml"/><Relationship Type="http://schemas.openxmlformats.org/officeDocument/2006/relationships/slide" Id="rId9" Target="slides/slide4.xml"/><Relationship Type="http://schemas.openxmlformats.org/officeDocument/2006/relationships/slide" Id="rId6" Target="slides/slide1.xml"/><Relationship Type="http://schemas.openxmlformats.org/officeDocument/2006/relationships/notesMaster" Id="rId5" Target="notesMasters/notesMaster1.xml"/><Relationship Type="http://schemas.openxmlformats.org/officeDocument/2006/relationships/slide" Id="rId8" Target="slides/slide3.xml"/><Relationship Type="http://schemas.openxmlformats.org/officeDocument/2006/relationships/slide" Id="rId7" Target="slides/slide2.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6" id="36"/>
        <p:cNvGrpSpPr/>
        <p:nvPr/>
      </p:nvGrpSpPr>
      <p:grpSpPr>
        <a:xfrm>
          <a:off y="0" x="0"/>
          <a:ext cy="0" cx="0"/>
          <a:chOff y="0" x="0"/>
          <a:chExt cy="0" cx="0"/>
        </a:xfrm>
      </p:grpSpPr>
      <p:sp>
        <p:nvSpPr>
          <p:cNvPr name="Shape 37" id="37"/>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38" id="38"/>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This photo was taken December 24, 2011 at Table Rock Ranch and shows Table Rock on the right, with Pikes Peak in the background on the left.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9" id="109"/>
        <p:cNvGrpSpPr/>
        <p:nvPr/>
      </p:nvGrpSpPr>
      <p:grpSpPr>
        <a:xfrm>
          <a:off y="0" x="0"/>
          <a:ext cy="0" cx="0"/>
          <a:chOff y="0" x="0"/>
          <a:chExt cy="0" cx="0"/>
        </a:xfrm>
      </p:grpSpPr>
      <p:sp>
        <p:nvSpPr>
          <p:cNvPr name="Shape 110" id="11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11" id="11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7" id="117"/>
        <p:cNvGrpSpPr/>
        <p:nvPr/>
      </p:nvGrpSpPr>
      <p:grpSpPr>
        <a:xfrm>
          <a:off y="0" x="0"/>
          <a:ext cy="0" cx="0"/>
          <a:chOff y="0" x="0"/>
          <a:chExt cy="0" cx="0"/>
        </a:xfrm>
      </p:grpSpPr>
      <p:sp>
        <p:nvSpPr>
          <p:cNvPr name="Shape 118" id="11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19" id="11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3" id="123"/>
        <p:cNvGrpSpPr/>
        <p:nvPr/>
      </p:nvGrpSpPr>
      <p:grpSpPr>
        <a:xfrm>
          <a:off y="0" x="0"/>
          <a:ext cy="0" cx="0"/>
          <a:chOff y="0" x="0"/>
          <a:chExt cy="0" cx="0"/>
        </a:xfrm>
      </p:grpSpPr>
      <p:sp>
        <p:nvSpPr>
          <p:cNvPr name="Shape 124" id="12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25" id="12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9" id="129"/>
        <p:cNvGrpSpPr/>
        <p:nvPr/>
      </p:nvGrpSpPr>
      <p:grpSpPr>
        <a:xfrm>
          <a:off y="0" x="0"/>
          <a:ext cy="0" cx="0"/>
          <a:chOff y="0" x="0"/>
          <a:chExt cy="0" cx="0"/>
        </a:xfrm>
      </p:grpSpPr>
      <p:sp>
        <p:nvSpPr>
          <p:cNvPr name="Shape 130" id="13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31" id="131"/>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My goal in this design is to have attainable goals and use techniques that could easily be implemented by Mike and Win right now.  For this reason, I did not delve into large, whole-property designs that might have been overwhelming and insurmountable, but focused on making smaller changes to the current system that would bring the greatest immediate benefits, or on goals that have already been voiced by Mike and Win.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6" id="136"/>
        <p:cNvGrpSpPr/>
        <p:nvPr/>
      </p:nvGrpSpPr>
      <p:grpSpPr>
        <a:xfrm>
          <a:off y="0" x="0"/>
          <a:ext cy="0" cx="0"/>
          <a:chOff y="0" x="0"/>
          <a:chExt cy="0" cx="0"/>
        </a:xfrm>
      </p:grpSpPr>
      <p:sp>
        <p:nvSpPr>
          <p:cNvPr name="Shape 137" id="13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38" id="13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3" id="143"/>
        <p:cNvGrpSpPr/>
        <p:nvPr/>
      </p:nvGrpSpPr>
      <p:grpSpPr>
        <a:xfrm>
          <a:off y="0" x="0"/>
          <a:ext cy="0" cx="0"/>
          <a:chOff y="0" x="0"/>
          <a:chExt cy="0" cx="0"/>
        </a:xfrm>
      </p:grpSpPr>
      <p:sp>
        <p:nvSpPr>
          <p:cNvPr name="Shape 144" id="14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45" id="14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0" id="150"/>
        <p:cNvGrpSpPr/>
        <p:nvPr/>
      </p:nvGrpSpPr>
      <p:grpSpPr>
        <a:xfrm>
          <a:off y="0" x="0"/>
          <a:ext cy="0" cx="0"/>
          <a:chOff y="0" x="0"/>
          <a:chExt cy="0" cx="0"/>
        </a:xfrm>
      </p:grpSpPr>
      <p:sp>
        <p:nvSpPr>
          <p:cNvPr name="Shape 151" id="15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52" id="15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7" id="157"/>
        <p:cNvGrpSpPr/>
        <p:nvPr/>
      </p:nvGrpSpPr>
      <p:grpSpPr>
        <a:xfrm>
          <a:off y="0" x="0"/>
          <a:ext cy="0" cx="0"/>
          <a:chOff y="0" x="0"/>
          <a:chExt cy="0" cx="0"/>
        </a:xfrm>
      </p:grpSpPr>
      <p:sp>
        <p:nvSpPr>
          <p:cNvPr name="Shape 158" id="15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59" id="15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4" id="164"/>
        <p:cNvGrpSpPr/>
        <p:nvPr/>
      </p:nvGrpSpPr>
      <p:grpSpPr>
        <a:xfrm>
          <a:off y="0" x="0"/>
          <a:ext cy="0" cx="0"/>
          <a:chOff y="0" x="0"/>
          <a:chExt cy="0" cx="0"/>
        </a:xfrm>
      </p:grpSpPr>
      <p:sp>
        <p:nvSpPr>
          <p:cNvPr name="Shape 165" id="16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66" id="166"/>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71" id="171"/>
        <p:cNvGrpSpPr/>
        <p:nvPr/>
      </p:nvGrpSpPr>
      <p:grpSpPr>
        <a:xfrm>
          <a:off y="0" x="0"/>
          <a:ext cy="0" cx="0"/>
          <a:chOff y="0" x="0"/>
          <a:chExt cy="0" cx="0"/>
        </a:xfrm>
      </p:grpSpPr>
      <p:sp>
        <p:nvSpPr>
          <p:cNvPr name="Shape 172" id="17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73" id="17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3" id="43"/>
        <p:cNvGrpSpPr/>
        <p:nvPr/>
      </p:nvGrpSpPr>
      <p:grpSpPr>
        <a:xfrm>
          <a:off y="0" x="0"/>
          <a:ext cy="0" cx="0"/>
          <a:chOff y="0" x="0"/>
          <a:chExt cy="0" cx="0"/>
        </a:xfrm>
      </p:grpSpPr>
      <p:sp>
        <p:nvSpPr>
          <p:cNvPr name="Shape 44" id="4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5" id="45"/>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Table Rock Ranch, currently under the stewardship of Mike and Win Jenkins, encompasses about 85 acres of high plains land in Colorado's Front Range area.  It is at about 7,300' elevation and about 15 miles as the crow flies from the eastern edge of the Rocky Mountains.  The ranch is named for a mesa on part of the property called Table Rock, which is an easily-recognizable landmark in the area and which is an important Native American site.  There is an authentic Native American medicine wheel on top of the mesa, which is still visited occasionally by members of the Ute nation.  Table Rock was a burial site for an important holy man, whose body was exhumed in the mid-20th century.  Although it is as yet unconfirmed, Table Rock may be the resting place for several other Native Americans.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78" id="178"/>
        <p:cNvGrpSpPr/>
        <p:nvPr/>
      </p:nvGrpSpPr>
      <p:grpSpPr>
        <a:xfrm>
          <a:off y="0" x="0"/>
          <a:ext cy="0" cx="0"/>
          <a:chOff y="0" x="0"/>
          <a:chExt cy="0" cx="0"/>
        </a:xfrm>
      </p:grpSpPr>
      <p:sp>
        <p:nvSpPr>
          <p:cNvPr name="Shape 179" id="17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80" id="180"/>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The grass species recommended by CO State University for pastures on the Eastern Front Range (which is where we are) are drought-tolerant and known as "cold season" species.  Some are natives and others are introduced fodder species.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5" id="185"/>
        <p:cNvGrpSpPr/>
        <p:nvPr/>
      </p:nvGrpSpPr>
      <p:grpSpPr>
        <a:xfrm>
          <a:off y="0" x="0"/>
          <a:ext cy="0" cx="0"/>
          <a:chOff y="0" x="0"/>
          <a:chExt cy="0" cx="0"/>
        </a:xfrm>
      </p:grpSpPr>
      <p:sp>
        <p:nvSpPr>
          <p:cNvPr name="Shape 186" id="18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87" id="187"/>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Look closely at this photo of Table Rock at sunset and you can see what looks like the profile of a Native American man's face in the rocks!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3" id="193"/>
        <p:cNvGrpSpPr/>
        <p:nvPr/>
      </p:nvGrpSpPr>
      <p:grpSpPr>
        <a:xfrm>
          <a:off y="0" x="0"/>
          <a:ext cy="0" cx="0"/>
          <a:chOff y="0" x="0"/>
          <a:chExt cy="0" cx="0"/>
        </a:xfrm>
      </p:grpSpPr>
      <p:sp>
        <p:nvSpPr>
          <p:cNvPr name="Shape 194" id="19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95" id="195"/>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Colorado is a semi-arid state and is currently in the midst of a years-long drought, so water is going to be a key priority for this design in the future, in order to ensure its sustainability.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00" id="200"/>
        <p:cNvGrpSpPr/>
        <p:nvPr/>
      </p:nvGrpSpPr>
      <p:grpSpPr>
        <a:xfrm>
          <a:off y="0" x="0"/>
          <a:ext cy="0" cx="0"/>
          <a:chOff y="0" x="0"/>
          <a:chExt cy="0" cx="0"/>
        </a:xfrm>
      </p:grpSpPr>
      <p:sp>
        <p:nvSpPr>
          <p:cNvPr name="Shape 201" id="20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02" id="202"/>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Two ideas that are oft-repeated by permaculturists, but are not at all cliched!  On observation: it would have been easy to "go crazy" with the design for this 85-acre parcel and turn it into the ultimate permaculture Eden, but observing the landscape also means observing the people who already live there, and their willingness and ableness (physical and/or financial) to turn the design into reality.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0" id="50"/>
        <p:cNvGrpSpPr/>
        <p:nvPr/>
      </p:nvGrpSpPr>
      <p:grpSpPr>
        <a:xfrm>
          <a:off y="0" x="0"/>
          <a:ext cy="0" cx="0"/>
          <a:chOff y="0" x="0"/>
          <a:chExt cy="0" cx="0"/>
        </a:xfrm>
      </p:grpSpPr>
      <p:sp>
        <p:nvSpPr>
          <p:cNvPr name="Shape 51" id="5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2" id="5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7" id="57"/>
        <p:cNvGrpSpPr/>
        <p:nvPr/>
      </p:nvGrpSpPr>
      <p:grpSpPr>
        <a:xfrm>
          <a:off y="0" x="0"/>
          <a:ext cy="0" cx="0"/>
          <a:chOff y="0" x="0"/>
          <a:chExt cy="0" cx="0"/>
        </a:xfrm>
      </p:grpSpPr>
      <p:sp>
        <p:nvSpPr>
          <p:cNvPr name="Shape 58" id="5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9" id="5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4" id="64"/>
        <p:cNvGrpSpPr/>
        <p:nvPr/>
      </p:nvGrpSpPr>
      <p:grpSpPr>
        <a:xfrm>
          <a:off y="0" x="0"/>
          <a:ext cy="0" cx="0"/>
          <a:chOff y="0" x="0"/>
          <a:chExt cy="0" cx="0"/>
        </a:xfrm>
      </p:grpSpPr>
      <p:sp>
        <p:nvSpPr>
          <p:cNvPr name="Shape 65" id="6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6" id="66"/>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71" id="71"/>
        <p:cNvGrpSpPr/>
        <p:nvPr/>
      </p:nvGrpSpPr>
      <p:grpSpPr>
        <a:xfrm>
          <a:off y="0" x="0"/>
          <a:ext cy="0" cx="0"/>
          <a:chOff y="0" x="0"/>
          <a:chExt cy="0" cx="0"/>
        </a:xfrm>
      </p:grpSpPr>
      <p:sp>
        <p:nvSpPr>
          <p:cNvPr name="Shape 72" id="7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3" id="7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79" id="79"/>
        <p:cNvGrpSpPr/>
        <p:nvPr/>
      </p:nvGrpSpPr>
      <p:grpSpPr>
        <a:xfrm>
          <a:off y="0" x="0"/>
          <a:ext cy="0" cx="0"/>
          <a:chOff y="0" x="0"/>
          <a:chExt cy="0" cx="0"/>
        </a:xfrm>
      </p:grpSpPr>
      <p:sp>
        <p:nvSpPr>
          <p:cNvPr name="Shape 80" id="8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1" id="81"/>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This photo of a double rainbow near Table Rock Ranch was taken after a (very welcome) good amount of rain fell on July 18, 2012.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0" id="90"/>
        <p:cNvGrpSpPr/>
        <p:nvPr/>
      </p:nvGrpSpPr>
      <p:grpSpPr>
        <a:xfrm>
          <a:off y="0" x="0"/>
          <a:ext cy="0" cx="0"/>
          <a:chOff y="0" x="0"/>
          <a:chExt cy="0" cx="0"/>
        </a:xfrm>
      </p:grpSpPr>
      <p:sp>
        <p:nvSpPr>
          <p:cNvPr name="Shape 91" id="9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2" id="92"/>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The prevailing winds in all four seasons are largely from the north and south.  There are few winds that come from the west because of the proximity to the Rocky Mountains.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1" id="101"/>
        <p:cNvGrpSpPr/>
        <p:nvPr/>
      </p:nvGrpSpPr>
      <p:grpSpPr>
        <a:xfrm>
          <a:off y="0" x="0"/>
          <a:ext cy="0" cx="0"/>
          <a:chOff y="0" x="0"/>
          <a:chExt cy="0" cx="0"/>
        </a:xfrm>
      </p:grpSpPr>
      <p:sp>
        <p:nvSpPr>
          <p:cNvPr name="Shape 102" id="10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3" id="10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7" id="7"/>
        <p:cNvGrpSpPr/>
        <p:nvPr/>
      </p:nvGrpSpPr>
      <p:grpSpPr>
        <a:xfrm>
          <a:off y="0" x="0"/>
          <a:ext cy="0" cx="0"/>
          <a:chOff y="0" x="0"/>
          <a:chExt cy="0" cx="0"/>
        </a:xfrm>
      </p:grpSpPr>
      <p:sp>
        <p:nvSpPr>
          <p:cNvPr name="Shape 8" id="8"/>
          <p:cNvSpPr/>
          <p:nvPr/>
        </p:nvSpPr>
        <p:spPr>
          <a:xfrm>
            <a:off y="3886198" x="0"/>
            <a:ext cy="2971799" cx="9144000"/>
          </a:xfrm>
          <a:prstGeom prst="rect">
            <a:avLst/>
          </a:prstGeom>
          <a:solidFill>
            <a:schemeClr val="dk2"/>
          </a:solidFill>
          <a:ln>
            <a:noFill/>
          </a:ln>
        </p:spPr>
        <p:txBody>
          <a:bodyPr bIns="45700" tIns="45700" lIns="91425" anchor="ctr" anchorCtr="0" rIns="91425">
            <a:spAutoFit/>
          </a:bodyPr>
          <a:lstStyle/>
          <a:p/>
        </p:txBody>
      </p:sp>
      <p:cxnSp>
        <p:nvCxnSpPr>
          <p:cNvPr name="Shape 9" id="9"/>
          <p:cNvCxnSpPr/>
          <p:nvPr/>
        </p:nvCxnSpPr>
        <p:spPr>
          <a:xfrm>
            <a:off y="3886198" x="0"/>
            <a:ext cy="0" cx="9144000"/>
          </a:xfrm>
          <a:prstGeom prst="straightConnector1">
            <a:avLst/>
          </a:prstGeom>
          <a:noFill/>
          <a:ln w="28575" cap="flat">
            <a:solidFill>
              <a:schemeClr val="dk1"/>
            </a:solidFill>
            <a:prstDash val="solid"/>
            <a:round/>
            <a:headEnd len="med" type="none" w="med"/>
            <a:tailEnd len="med" type="none" w="med"/>
          </a:ln>
        </p:spPr>
      </p:cxnSp>
      <p:sp>
        <p:nvSpPr>
          <p:cNvPr name="Shape 10" id="10"/>
          <p:cNvSpPr txBox="1"/>
          <p:nvPr>
            <p:ph type="ctrTitle"/>
          </p:nvPr>
        </p:nvSpPr>
        <p:spPr>
          <a:xfrm>
            <a:off y="2157750" x="685800"/>
            <a:ext cy="1650599" cx="7772400"/>
          </a:xfrm>
          <a:prstGeom prst="rect">
            <a:avLst/>
          </a:prstGeom>
          <a:noFill/>
          <a:ln>
            <a:noFill/>
          </a:ln>
        </p:spPr>
        <p:txBody>
          <a:bodyPr bIns="91425" tIns="91425" lIns="91425" anchor="b" anchorCtr="0" rIns="91425"/>
          <a:lstStyle>
            <a:lvl1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1pPr>
            <a:lvl2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2pPr>
            <a:lvl3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3pPr>
            <a:lvl4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4pPr>
            <a:lvl5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5pPr>
            <a:lvl6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6pPr>
            <a:lvl7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7pPr>
            <a:lvl8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8pPr>
            <a:lvl9pPr indent="304800" algn="l" marL="0" rtl="0">
              <a:spcBef>
                <a:spcPts val="0"/>
              </a:spcBef>
              <a:buClr>
                <a:schemeClr val="dk2"/>
              </a:buClr>
              <a:buSzPct val="100000"/>
              <a:buFont typeface="Trebuchet MS"/>
              <a:buNone/>
              <a:defRPr i="0" baseline="0" strike="noStrike" sz="4800" b="1" cap="none" u="none">
                <a:solidFill>
                  <a:schemeClr val="dk2"/>
                </a:solidFill>
                <a:latin typeface="Trebuchet MS"/>
                <a:ea typeface="Trebuchet MS"/>
                <a:cs typeface="Trebuchet MS"/>
                <a:sym typeface="Trebuchet MS"/>
              </a:defRPr>
            </a:lvl9pPr>
          </a:lstStyle>
          <a:p/>
        </p:txBody>
      </p:sp>
      <p:sp>
        <p:nvSpPr>
          <p:cNvPr name="Shape 11" id="11"/>
          <p:cNvSpPr txBox="1"/>
          <p:nvPr>
            <p:ph type="subTitle" idx="1"/>
          </p:nvPr>
        </p:nvSpPr>
        <p:spPr>
          <a:xfrm>
            <a:off y="3953037" x="685800"/>
            <a:ext cy="1259400" cx="7772400"/>
          </a:xfrm>
          <a:prstGeom prst="rect">
            <a:avLst/>
          </a:prstGeom>
          <a:noFill/>
          <a:ln>
            <a:noFill/>
          </a:ln>
        </p:spPr>
        <p:txBody>
          <a:bodyPr bIns="91425" tIns="91425" lIns="91425" anchor="t" anchorCtr="0" rIns="91425"/>
          <a:lstStyle>
            <a:lvl1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1pPr>
            <a:lvl2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2pPr>
            <a:lvl3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3pPr>
            <a:lvl4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4pPr>
            <a:lvl5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5pPr>
            <a:lvl6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6pPr>
            <a:lvl7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7pPr>
            <a:lvl8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8pPr>
            <a:lvl9pPr indent="228600" algn="l" marL="0" rtl="0">
              <a:spcBef>
                <a:spcPts val="0"/>
              </a:spcBef>
              <a:buClr>
                <a:schemeClr val="lt2"/>
              </a:buClr>
              <a:buSzPct val="100000"/>
              <a:buFont typeface="Trebuchet MS"/>
              <a:buNone/>
              <a:defRPr i="0" baseline="0" strike="noStrike" sz="3600" b="0" cap="none" u="none">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12" id="12"/>
        <p:cNvGrpSpPr/>
        <p:nvPr/>
      </p:nvGrpSpPr>
      <p:grpSpPr>
        <a:xfrm>
          <a:off y="0" x="0"/>
          <a:ext cy="0" cx="0"/>
          <a:chOff y="0" x="0"/>
          <a:chExt cy="0" cx="0"/>
        </a:xfrm>
      </p:grpSpPr>
      <p:sp>
        <p:nvSpPr>
          <p:cNvPr name="Shape 13" id="13"/>
          <p:cNvSpPr/>
          <p:nvPr/>
        </p:nvSpPr>
        <p:spPr>
          <a:xfrm>
            <a:off y="0" x="0"/>
            <a:ext cy="1503600" cx="9144000"/>
          </a:xfrm>
          <a:prstGeom prst="rect">
            <a:avLst/>
          </a:prstGeom>
          <a:solidFill>
            <a:schemeClr val="dk2"/>
          </a:solidFill>
          <a:ln>
            <a:noFill/>
          </a:ln>
        </p:spPr>
        <p:txBody>
          <a:bodyPr bIns="45700" tIns="45700" lIns="91425" anchor="ctr" anchorCtr="0" rIns="91425">
            <a:spAutoFit/>
          </a:bodyPr>
          <a:lstStyle/>
          <a:p/>
        </p:txBody>
      </p:sp>
      <p:cxnSp>
        <p:nvCxnSpPr>
          <p:cNvPr name="Shape 14" id="14"/>
          <p:cNvCxnSpPr/>
          <p:nvPr/>
        </p:nvCxnSpPr>
        <p:spPr>
          <a:xfrm>
            <a:off y="1503571" x="0"/>
            <a:ext cy="0" cx="9144000"/>
          </a:xfrm>
          <a:prstGeom prst="straightConnector1">
            <a:avLst/>
          </a:prstGeom>
          <a:noFill/>
          <a:ln w="28575" cap="flat">
            <a:solidFill>
              <a:schemeClr val="dk1"/>
            </a:solidFill>
            <a:prstDash val="solid"/>
            <a:round/>
            <a:headEnd len="med" type="none" w="med"/>
            <a:tailEnd len="med" type="none" w="med"/>
          </a:ln>
        </p:spPr>
      </p:cxnSp>
      <p:sp>
        <p:nvSpPr>
          <p:cNvPr name="Shape 15" id="15"/>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1"/>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1"/>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1"/>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1"/>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1"/>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1"/>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1"/>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1"/>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1"/>
                </a:solidFill>
                <a:latin typeface="Trebuchet MS"/>
                <a:ea typeface="Trebuchet MS"/>
                <a:cs typeface="Trebuchet MS"/>
                <a:sym typeface="Trebuchet MS"/>
              </a:defRPr>
            </a:lvl9pPr>
          </a:lstStyle>
          <a:p/>
        </p:txBody>
      </p:sp>
      <p:sp>
        <p:nvSpPr>
          <p:cNvPr name="Shape 16" id="16"/>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17" id="17"/>
        <p:cNvGrpSpPr/>
        <p:nvPr/>
      </p:nvGrpSpPr>
      <p:grpSpPr>
        <a:xfrm>
          <a:off y="0" x="0"/>
          <a:ext cy="0" cx="0"/>
          <a:chOff y="0" x="0"/>
          <a:chExt cy="0" cx="0"/>
        </a:xfrm>
      </p:grpSpPr>
      <p:sp>
        <p:nvSpPr>
          <p:cNvPr name="Shape 18" id="18"/>
          <p:cNvSpPr/>
          <p:nvPr/>
        </p:nvSpPr>
        <p:spPr>
          <a:xfrm>
            <a:off y="0" x="0"/>
            <a:ext cy="1503600" cx="9144000"/>
          </a:xfrm>
          <a:prstGeom prst="rect">
            <a:avLst/>
          </a:prstGeom>
          <a:solidFill>
            <a:schemeClr val="dk2"/>
          </a:solidFill>
          <a:ln>
            <a:noFill/>
          </a:ln>
        </p:spPr>
        <p:txBody>
          <a:bodyPr bIns="45700" tIns="45700" lIns="91425" anchor="ctr" anchorCtr="0" rIns="91425">
            <a:spAutoFit/>
          </a:bodyPr>
          <a:lstStyle/>
          <a:p/>
        </p:txBody>
      </p:sp>
      <p:cxnSp>
        <p:nvCxnSpPr>
          <p:cNvPr name="Shape 19" id="19"/>
          <p:cNvCxnSpPr/>
          <p:nvPr/>
        </p:nvCxnSpPr>
        <p:spPr>
          <a:xfrm>
            <a:off y="1503571" x="0"/>
            <a:ext cy="0" cx="9144000"/>
          </a:xfrm>
          <a:prstGeom prst="straightConnector1">
            <a:avLst/>
          </a:prstGeom>
          <a:noFill/>
          <a:ln w="28575" cap="flat">
            <a:solidFill>
              <a:schemeClr val="dk1"/>
            </a:solidFill>
            <a:prstDash val="solid"/>
            <a:round/>
            <a:headEnd len="med" type="none" w="med"/>
            <a:tailEnd len="med" type="none" w="med"/>
          </a:ln>
        </p:spPr>
      </p:cxnSp>
      <p:sp>
        <p:nvSpPr>
          <p:cNvPr name="Shape 20" id="20"/>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1"/>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1"/>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1"/>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1"/>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1"/>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1"/>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1"/>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1"/>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1"/>
                </a:solidFill>
                <a:latin typeface="Trebuchet MS"/>
                <a:ea typeface="Trebuchet MS"/>
                <a:cs typeface="Trebuchet MS"/>
                <a:sym typeface="Trebuchet MS"/>
              </a:defRPr>
            </a:lvl9pPr>
          </a:lstStyle>
          <a:p/>
        </p:txBody>
      </p:sp>
      <p:sp>
        <p:nvSpPr>
          <p:cNvPr name="Shape 21" id="21"/>
          <p:cNvSpPr txBox="1"/>
          <p:nvPr>
            <p:ph type="body" idx="1"/>
          </p:nvPr>
        </p:nvSpPr>
        <p:spPr>
          <a:xfrm>
            <a:off y="1600200" x="457200"/>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22" id="22"/>
          <p:cNvSpPr txBox="1"/>
          <p:nvPr>
            <p:ph type="body" idx="2"/>
          </p:nvPr>
        </p:nvSpPr>
        <p:spPr>
          <a:xfrm>
            <a:off y="1600200" x="4692273"/>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23" id="23"/>
        <p:cNvGrpSpPr/>
        <p:nvPr/>
      </p:nvGrpSpPr>
      <p:grpSpPr>
        <a:xfrm>
          <a:off y="0" x="0"/>
          <a:ext cy="0" cx="0"/>
          <a:chOff y="0" x="0"/>
          <a:chExt cy="0" cx="0"/>
        </a:xfrm>
      </p:grpSpPr>
      <p:sp>
        <p:nvSpPr>
          <p:cNvPr name="Shape 24" id="24"/>
          <p:cNvSpPr/>
          <p:nvPr/>
        </p:nvSpPr>
        <p:spPr>
          <a:xfrm>
            <a:off y="0" x="0"/>
            <a:ext cy="1503600" cx="9144000"/>
          </a:xfrm>
          <a:prstGeom prst="rect">
            <a:avLst/>
          </a:prstGeom>
          <a:solidFill>
            <a:schemeClr val="dk2"/>
          </a:solidFill>
          <a:ln>
            <a:noFill/>
          </a:ln>
        </p:spPr>
        <p:txBody>
          <a:bodyPr bIns="45700" tIns="45700" lIns="91425" anchor="ctr" anchorCtr="0" rIns="91425">
            <a:spAutoFit/>
          </a:bodyPr>
          <a:lstStyle/>
          <a:p/>
        </p:txBody>
      </p:sp>
      <p:cxnSp>
        <p:nvCxnSpPr>
          <p:cNvPr name="Shape 25" id="25"/>
          <p:cNvCxnSpPr/>
          <p:nvPr/>
        </p:nvCxnSpPr>
        <p:spPr>
          <a:xfrm>
            <a:off y="1503571" x="0"/>
            <a:ext cy="0" cx="9144000"/>
          </a:xfrm>
          <a:prstGeom prst="straightConnector1">
            <a:avLst/>
          </a:prstGeom>
          <a:noFill/>
          <a:ln w="28575" cap="flat">
            <a:solidFill>
              <a:schemeClr val="dk1"/>
            </a:solidFill>
            <a:prstDash val="solid"/>
            <a:round/>
            <a:headEnd len="med" type="none" w="med"/>
            <a:tailEnd len="med" type="none" w="med"/>
          </a:ln>
        </p:spPr>
      </p:cxnSp>
      <p:sp>
        <p:nvSpPr>
          <p:cNvPr name="Shape 26" id="26"/>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1"/>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1"/>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1"/>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1"/>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1"/>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1"/>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1"/>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1"/>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1"/>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27" id="27"/>
        <p:cNvGrpSpPr/>
        <p:nvPr/>
      </p:nvGrpSpPr>
      <p:grpSpPr>
        <a:xfrm>
          <a:off y="0" x="0"/>
          <a:ext cy="0" cx="0"/>
          <a:chOff y="0" x="0"/>
          <a:chExt cy="0" cx="0"/>
        </a:xfrm>
      </p:grpSpPr>
      <p:sp>
        <p:nvSpPr>
          <p:cNvPr name="Shape 28" id="28"/>
          <p:cNvSpPr/>
          <p:nvPr/>
        </p:nvSpPr>
        <p:spPr>
          <a:xfrm>
            <a:off y="5633442" x="0"/>
            <a:ext cy="1224599" cx="9144000"/>
          </a:xfrm>
          <a:prstGeom prst="rect">
            <a:avLst/>
          </a:prstGeom>
          <a:solidFill>
            <a:schemeClr val="dk2"/>
          </a:solidFill>
          <a:ln>
            <a:noFill/>
          </a:ln>
        </p:spPr>
        <p:txBody>
          <a:bodyPr bIns="45700" tIns="45700" lIns="91425" anchor="ctr" anchorCtr="0" rIns="91425">
            <a:spAutoFit/>
          </a:bodyPr>
          <a:lstStyle/>
          <a:p/>
        </p:txBody>
      </p:sp>
      <p:cxnSp>
        <p:nvCxnSpPr>
          <p:cNvPr name="Shape 29" id="29"/>
          <p:cNvCxnSpPr/>
          <p:nvPr/>
        </p:nvCxnSpPr>
        <p:spPr>
          <a:xfrm>
            <a:off y="5633442" x="0"/>
            <a:ext cy="0" cx="9144000"/>
          </a:xfrm>
          <a:prstGeom prst="straightConnector1">
            <a:avLst/>
          </a:prstGeom>
          <a:noFill/>
          <a:ln w="28575" cap="flat">
            <a:solidFill>
              <a:schemeClr val="dk1"/>
            </a:solidFill>
            <a:prstDash val="solid"/>
            <a:round/>
            <a:headEnd len="med" type="none" w="med"/>
            <a:tailEnd len="med" type="none" w="med"/>
          </a:ln>
        </p:spPr>
      </p:cxnSp>
      <p:sp>
        <p:nvSpPr>
          <p:cNvPr name="Shape 30" id="30"/>
          <p:cNvSpPr txBox="1"/>
          <p:nvPr>
            <p:ph type="body" idx="1"/>
          </p:nvPr>
        </p:nvSpPr>
        <p:spPr>
          <a:xfrm>
            <a:off y="5875078" x="457200"/>
            <a:ext cy="692700" cx="8229600"/>
          </a:xfrm>
          <a:prstGeom prst="rect">
            <a:avLst/>
          </a:prstGeom>
          <a:noFill/>
          <a:ln>
            <a:noFill/>
          </a:ln>
        </p:spPr>
        <p:txBody>
          <a:bodyPr bIns="91425" tIns="91425" lIns="91425" anchor="t" anchorCtr="0" rIns="91425"/>
          <a:lstStyle>
            <a:lvl1pPr indent="-285750" algn="ctr" marL="285750" rtl="0">
              <a:lnSpc>
                <a:spcPct val="100000"/>
              </a:lnSpc>
              <a:spcBef>
                <a:spcPts val="0"/>
              </a:spcBef>
              <a:spcAft>
                <a:spcPts val="0"/>
              </a:spcAft>
              <a:buClr>
                <a:schemeClr val="lt1"/>
              </a:buClr>
              <a:buSzPct val="166666"/>
              <a:buFont typeface="Arial"/>
              <a:buChar char="•"/>
              <a:defRPr sz="1800">
                <a:solidFill>
                  <a:schemeClr val="lt1"/>
                </a:solidFill>
              </a:defRPr>
            </a:lvl1pPr>
            <a:lvl2pPr indent="-285750" algn="ctr" marL="285750" rtl="0">
              <a:lnSpc>
                <a:spcPct val="100000"/>
              </a:lnSpc>
              <a:spcBef>
                <a:spcPts val="0"/>
              </a:spcBef>
              <a:spcAft>
                <a:spcPts val="0"/>
              </a:spcAft>
              <a:buClr>
                <a:schemeClr val="lt1"/>
              </a:buClr>
              <a:buSzPct val="100000"/>
              <a:buFont typeface="Courier New"/>
              <a:buChar char="o"/>
              <a:defRPr sz="1800">
                <a:solidFill>
                  <a:schemeClr val="lt1"/>
                </a:solidFill>
              </a:defRPr>
            </a:lvl2pPr>
            <a:lvl3pPr indent="-285750" algn="ctr" marL="285750" rtl="0">
              <a:lnSpc>
                <a:spcPct val="100000"/>
              </a:lnSpc>
              <a:spcBef>
                <a:spcPts val="0"/>
              </a:spcBef>
              <a:spcAft>
                <a:spcPts val="0"/>
              </a:spcAft>
              <a:buClr>
                <a:schemeClr val="lt1"/>
              </a:buClr>
              <a:buSzPct val="100000"/>
              <a:buFont typeface="Wingdings"/>
              <a:buChar char="§"/>
              <a:defRPr sz="1800">
                <a:solidFill>
                  <a:schemeClr val="lt1"/>
                </a:solidFill>
              </a:defRPr>
            </a:lvl3pPr>
            <a:lvl4pPr indent="-285750" algn="ctr" marL="285750" rtl="0">
              <a:lnSpc>
                <a:spcPct val="100000"/>
              </a:lnSpc>
              <a:spcBef>
                <a:spcPts val="0"/>
              </a:spcBef>
              <a:spcAft>
                <a:spcPts val="0"/>
              </a:spcAft>
              <a:buClr>
                <a:schemeClr val="lt1"/>
              </a:buClr>
              <a:buSzPct val="166666"/>
              <a:buFont typeface="Arial"/>
              <a:buChar char="•"/>
              <a:defRPr sz="1800">
                <a:solidFill>
                  <a:schemeClr val="lt1"/>
                </a:solidFill>
              </a:defRPr>
            </a:lvl4pPr>
            <a:lvl5pPr indent="-285750" algn="ctr" marL="285750" rtl="0">
              <a:lnSpc>
                <a:spcPct val="100000"/>
              </a:lnSpc>
              <a:spcBef>
                <a:spcPts val="0"/>
              </a:spcBef>
              <a:spcAft>
                <a:spcPts val="0"/>
              </a:spcAft>
              <a:buClr>
                <a:schemeClr val="lt1"/>
              </a:buClr>
              <a:buSzPct val="100000"/>
              <a:buFont typeface="Courier New"/>
              <a:buChar char="o"/>
              <a:defRPr sz="1800">
                <a:solidFill>
                  <a:schemeClr val="lt1"/>
                </a:solidFill>
              </a:defRPr>
            </a:lvl5pPr>
            <a:lvl6pPr indent="-285750" algn="ctr" marL="285750" rtl="0">
              <a:lnSpc>
                <a:spcPct val="100000"/>
              </a:lnSpc>
              <a:spcBef>
                <a:spcPts val="0"/>
              </a:spcBef>
              <a:spcAft>
                <a:spcPts val="0"/>
              </a:spcAft>
              <a:buClr>
                <a:schemeClr val="lt1"/>
              </a:buClr>
              <a:buSzPct val="100000"/>
              <a:buFont typeface="Wingdings"/>
              <a:buChar char="§"/>
              <a:defRPr sz="1800">
                <a:solidFill>
                  <a:schemeClr val="lt1"/>
                </a:solidFill>
              </a:defRPr>
            </a:lvl6pPr>
            <a:lvl7pPr indent="-285750" algn="ctr" marL="285750" rtl="0">
              <a:lnSpc>
                <a:spcPct val="100000"/>
              </a:lnSpc>
              <a:spcBef>
                <a:spcPts val="0"/>
              </a:spcBef>
              <a:spcAft>
                <a:spcPts val="0"/>
              </a:spcAft>
              <a:buClr>
                <a:schemeClr val="lt1"/>
              </a:buClr>
              <a:buSzPct val="166666"/>
              <a:buFont typeface="Arial"/>
              <a:buChar char="•"/>
              <a:defRPr sz="1800">
                <a:solidFill>
                  <a:schemeClr val="lt1"/>
                </a:solidFill>
              </a:defRPr>
            </a:lvl7pPr>
            <a:lvl8pPr indent="-285750" algn="ctr" marL="285750" rtl="0">
              <a:lnSpc>
                <a:spcPct val="100000"/>
              </a:lnSpc>
              <a:spcBef>
                <a:spcPts val="0"/>
              </a:spcBef>
              <a:spcAft>
                <a:spcPts val="0"/>
              </a:spcAft>
              <a:buClr>
                <a:schemeClr val="lt1"/>
              </a:buClr>
              <a:buSzPct val="100000"/>
              <a:buFont typeface="Courier New"/>
              <a:buChar char="o"/>
              <a:defRPr sz="1800">
                <a:solidFill>
                  <a:schemeClr val="lt1"/>
                </a:solidFill>
              </a:defRPr>
            </a:lvl8pPr>
            <a:lvl9pPr indent="-285750" algn="ctr" marL="285750" rtl="0">
              <a:lnSpc>
                <a:spcPct val="100000"/>
              </a:lnSpc>
              <a:spcBef>
                <a:spcPts val="0"/>
              </a:spcBef>
              <a:spcAft>
                <a:spcPts val="0"/>
              </a:spcAft>
              <a:buClr>
                <a:schemeClr val="lt1"/>
              </a:buClr>
              <a:buSzPct val="100000"/>
              <a:buFont typeface="Wingdings"/>
              <a:buChar char="§"/>
              <a:defRPr sz="18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31" id="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4" Target="../slideLayouts/slideLayout4.xml"/><Relationship Type="http://schemas.openxmlformats.org/officeDocument/2006/relationships/slideLayout" Id="rId3" Target="../slideLayouts/slideLayout3.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theme" Id="rId7"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1pPr>
            <a:lvl2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2pPr>
            <a:lvl3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3pPr>
            <a:lvl4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4pPr>
            <a:lvl5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5pPr>
            <a:lvl6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6pPr>
            <a:lvl7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7pPr>
            <a:lvl8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8pPr>
            <a:lvl9pPr indent="228600" algn="l" marL="0" rtl="0">
              <a:spcBef>
                <a:spcPts val="0"/>
              </a:spcBef>
              <a:buClr>
                <a:schemeClr val="lt1"/>
              </a:buClr>
              <a:buSzPct val="100000"/>
              <a:buFont typeface="Trebuchet MS"/>
              <a:buNone/>
              <a:defRPr i="0" baseline="0" strike="noStrike" sz="3600" b="1" cap="none" u="none">
                <a:solidFill>
                  <a:schemeClr val="lt1"/>
                </a:solidFill>
                <a:latin typeface="Trebuchet MS"/>
                <a:ea typeface="Trebuchet MS"/>
                <a:cs typeface="Trebuchet MS"/>
                <a:sym typeface="Trebuchet MS"/>
              </a:defRPr>
            </a:lvl9pPr>
          </a:lstStyle>
          <a:p/>
        </p:txBody>
      </p:sp>
      <p:sp>
        <p:nvSpPr>
          <p:cNvPr name="Shape 6" id="6"/>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indent="-342900" algn="l" marL="342900" rtl="0">
              <a:spcBef>
                <a:spcPts val="600"/>
              </a:spcBef>
              <a:buClr>
                <a:schemeClr val="dk2"/>
              </a:buClr>
              <a:buSzPct val="166666"/>
              <a:buFont typeface="Arial"/>
              <a:buChar char="•"/>
              <a:defRPr i="0" baseline="0" strike="noStrike" sz="3000" b="0" cap="none" u="none">
                <a:solidFill>
                  <a:schemeClr val="dk2"/>
                </a:solidFill>
                <a:latin typeface="Trebuchet MS"/>
                <a:ea typeface="Trebuchet MS"/>
                <a:cs typeface="Trebuchet MS"/>
                <a:sym typeface="Trebuchet MS"/>
              </a:defRPr>
            </a:lvl1pPr>
            <a:lvl2pPr indent="-285750" algn="l" marL="742950" rtl="0">
              <a:spcBef>
                <a:spcPts val="480"/>
              </a:spcBef>
              <a:buClr>
                <a:schemeClr val="dk2"/>
              </a:buClr>
              <a:buSzPct val="100000"/>
              <a:buFont typeface="Courier New"/>
              <a:buChar char="o"/>
              <a:defRPr i="0" baseline="0" strike="noStrike" sz="2400" b="0" cap="none" u="none">
                <a:solidFill>
                  <a:schemeClr val="dk2"/>
                </a:solidFill>
                <a:latin typeface="Trebuchet MS"/>
                <a:ea typeface="Trebuchet MS"/>
                <a:cs typeface="Trebuchet MS"/>
                <a:sym typeface="Trebuchet MS"/>
              </a:defRPr>
            </a:lvl2pPr>
            <a:lvl3pPr indent="-228600" algn="l" marL="1143000" rtl="0">
              <a:spcBef>
                <a:spcPts val="480"/>
              </a:spcBef>
              <a:buClr>
                <a:schemeClr val="dk2"/>
              </a:buClr>
              <a:buSzPct val="100000"/>
              <a:buFont typeface="Wingdings"/>
              <a:buChar char="§"/>
              <a:defRPr i="0" baseline="0" strike="noStrike" sz="2400" b="0" cap="none" u="none">
                <a:solidFill>
                  <a:schemeClr val="dk2"/>
                </a:solidFill>
                <a:latin typeface="Trebuchet MS"/>
                <a:ea typeface="Trebuchet MS"/>
                <a:cs typeface="Trebuchet MS"/>
                <a:sym typeface="Trebuchet MS"/>
              </a:defRPr>
            </a:lvl3pPr>
            <a:lvl4pPr indent="-228600" algn="l" marL="1600200" rtl="0">
              <a:spcBef>
                <a:spcPts val="360"/>
              </a:spcBef>
              <a:buClr>
                <a:schemeClr val="dk2"/>
              </a:buClr>
              <a:buSzPct val="166666"/>
              <a:buFont typeface="Arial"/>
              <a:buChar char="•"/>
              <a:defRPr i="0" baseline="0" strike="noStrike" sz="1800" b="0" cap="none" u="none">
                <a:solidFill>
                  <a:schemeClr val="dk2"/>
                </a:solidFill>
                <a:latin typeface="Trebuchet MS"/>
                <a:ea typeface="Trebuchet MS"/>
                <a:cs typeface="Trebuchet MS"/>
                <a:sym typeface="Trebuchet MS"/>
              </a:defRPr>
            </a:lvl4pPr>
            <a:lvl5pPr indent="-228600" algn="l" marL="2057400" rtl="0">
              <a:spcBef>
                <a:spcPts val="360"/>
              </a:spcBef>
              <a:buClr>
                <a:schemeClr val="dk2"/>
              </a:buClr>
              <a:buSzPct val="100000"/>
              <a:buFont typeface="Courier New"/>
              <a:buChar char="o"/>
              <a:defRPr i="0" baseline="0" strike="noStrike" sz="1800" b="0" cap="none" u="none">
                <a:solidFill>
                  <a:schemeClr val="dk2"/>
                </a:solidFill>
                <a:latin typeface="Trebuchet MS"/>
                <a:ea typeface="Trebuchet MS"/>
                <a:cs typeface="Trebuchet MS"/>
                <a:sym typeface="Trebuchet MS"/>
              </a:defRPr>
            </a:lvl5pPr>
            <a:lvl6pPr indent="-228600" algn="l" marL="2514600" rtl="0">
              <a:spcBef>
                <a:spcPts val="360"/>
              </a:spcBef>
              <a:buClr>
                <a:schemeClr val="dk2"/>
              </a:buClr>
              <a:buSzPct val="100000"/>
              <a:buFont typeface="Wingdings"/>
              <a:buChar char="§"/>
              <a:defRPr i="0" baseline="0" strike="noStrike" sz="1800" b="0" cap="none" u="none">
                <a:solidFill>
                  <a:schemeClr val="dk2"/>
                </a:solidFill>
                <a:latin typeface="Trebuchet MS"/>
                <a:ea typeface="Trebuchet MS"/>
                <a:cs typeface="Trebuchet MS"/>
                <a:sym typeface="Trebuchet MS"/>
              </a:defRPr>
            </a:lvl6pPr>
            <a:lvl7pPr indent="-228600" algn="l" marL="2971800" rtl="0">
              <a:spcBef>
                <a:spcPts val="360"/>
              </a:spcBef>
              <a:buClr>
                <a:schemeClr val="dk2"/>
              </a:buClr>
              <a:buSzPct val="166666"/>
              <a:buFont typeface="Arial"/>
              <a:buChar char="•"/>
              <a:defRPr i="0" baseline="0" strike="noStrike" sz="1800" b="0" cap="none" u="none">
                <a:solidFill>
                  <a:schemeClr val="dk2"/>
                </a:solidFill>
                <a:latin typeface="Trebuchet MS"/>
                <a:ea typeface="Trebuchet MS"/>
                <a:cs typeface="Trebuchet MS"/>
                <a:sym typeface="Trebuchet MS"/>
              </a:defRPr>
            </a:lvl7pPr>
            <a:lvl8pPr indent="-228600" algn="l" marL="3429000" rtl="0">
              <a:spcBef>
                <a:spcPts val="360"/>
              </a:spcBef>
              <a:buClr>
                <a:schemeClr val="dk2"/>
              </a:buClr>
              <a:buSzPct val="100000"/>
              <a:buFont typeface="Courier New"/>
              <a:buChar char="o"/>
              <a:defRPr i="0" baseline="0" strike="noStrike" sz="1800" b="0" cap="none" u="none">
                <a:solidFill>
                  <a:schemeClr val="dk2"/>
                </a:solidFill>
                <a:latin typeface="Trebuchet MS"/>
                <a:ea typeface="Trebuchet MS"/>
                <a:cs typeface="Trebuchet MS"/>
                <a:sym typeface="Trebuchet MS"/>
              </a:defRPr>
            </a:lvl8pPr>
            <a:lvl9pPr indent="-228600" algn="l" marL="3886200" rtl="0">
              <a:spcBef>
                <a:spcPts val="360"/>
              </a:spcBef>
              <a:buClr>
                <a:schemeClr val="dk2"/>
              </a:buClr>
              <a:buSzPct val="100000"/>
              <a:buFont typeface="Wingdings"/>
              <a:buChar char="§"/>
              <a:defRPr i="0" baseline="0" strike="noStrike" sz="1800" b="0" cap="none" u="none">
                <a:solidFill>
                  <a:schemeClr val="dk2"/>
                </a:solidFill>
                <a:latin typeface="Trebuchet MS"/>
                <a:ea typeface="Trebuchet MS"/>
                <a:cs typeface="Trebuchet MS"/>
                <a:sym typeface="Trebuchet MS"/>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1.xml"/><Relationship Type="http://schemas.openxmlformats.org/officeDocument/2006/relationships/image" Id="rId3" Target="../media/image06.jpg"/></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2.xml"/><Relationship Type="http://schemas.openxmlformats.org/officeDocument/2006/relationships/image" Id="rId3" Target="../media/image07.png"/></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3.xml"/><Relationship Type="http://schemas.openxmlformats.org/officeDocument/2006/relationships/image" Id="rId3" Target="../media/image15.jpg"/></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2.xml"/></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2.xml"/></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2.xml"/><Relationship Type="http://schemas.openxmlformats.org/officeDocument/2006/relationships/image" Id="rId3" Target="../media/image18.png"/></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2.xml"/><Relationship Type="http://schemas.openxmlformats.org/officeDocument/2006/relationships/image" Id="rId3" Target="../media/image09.jp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2.xml"/><Relationship Type="http://schemas.openxmlformats.org/officeDocument/2006/relationships/image" Id="rId3" Target="../media/image22.jp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2.xml"/><Relationship Type="http://schemas.openxmlformats.org/officeDocument/2006/relationships/image" Id="rId3" Target="../media/image17.jp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2.xml"/><Relationship Type="http://schemas.openxmlformats.org/officeDocument/2006/relationships/image" Id="rId3" Target="../media/image13.jpg"/></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2.xml"/><Relationship Type="http://schemas.openxmlformats.org/officeDocument/2006/relationships/image" Id="rId3" Target="../media/image16.jpg"/></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2.xml"/><Relationship Type="http://schemas.openxmlformats.org/officeDocument/2006/relationships/image" Id="rId3" Target="../media/image14.png"/></Relationships>
</file>

<file path=ppt/slides/_rels/slide20.xml.rels><?xml version="1.0" encoding="UTF-8" standalone="yes"?><Relationships xmlns="http://schemas.openxmlformats.org/package/2006/relationships"><Relationship Type="http://schemas.openxmlformats.org/officeDocument/2006/relationships/notesSlide" Id="rId2" Target="../notesSlides/notesSlide20.xml"/><Relationship Type="http://schemas.openxmlformats.org/officeDocument/2006/relationships/slideLayout" Id="rId1" Target="../slideLayouts/slideLayout2.xml"/><Relationship Type="http://schemas.openxmlformats.org/officeDocument/2006/relationships/image" Id="rId4" Target="../media/image21.jpg"/><Relationship Type="http://schemas.openxmlformats.org/officeDocument/2006/relationships/hyperlink" Id="rId3" TargetMode="External" Target="http://www.colostate.edu/Dept/CoopExt/Adams/sa/gsefrc.htm"/></Relationships>
</file>

<file path=ppt/slides/_rels/slide21.xml.rels><?xml version="1.0" encoding="UTF-8" standalone="yes"?><Relationships xmlns="http://schemas.openxmlformats.org/package/2006/relationships"><Relationship Type="http://schemas.openxmlformats.org/officeDocument/2006/relationships/notesSlide" Id="rId2" Target="../notesSlides/notesSlide21.xml"/><Relationship Type="http://schemas.openxmlformats.org/officeDocument/2006/relationships/slideLayout" Id="rId1" Target="../slideLayouts/slideLayout2.xml"/><Relationship Type="http://schemas.openxmlformats.org/officeDocument/2006/relationships/image" Id="rId3" Target="../media/image23.jpg"/></Relationships>
</file>

<file path=ppt/slides/_rels/slide22.xml.rels><?xml version="1.0" encoding="UTF-8" standalone="yes"?><Relationships xmlns="http://schemas.openxmlformats.org/package/2006/relationships"><Relationship Type="http://schemas.openxmlformats.org/officeDocument/2006/relationships/notesSlide" Id="rId2" Target="../notesSlides/notesSlide22.xml"/><Relationship Type="http://schemas.openxmlformats.org/officeDocument/2006/relationships/slideLayout" Id="rId1" Target="../slideLayouts/slideLayout3.xml"/><Relationship Type="http://schemas.openxmlformats.org/officeDocument/2006/relationships/image" Id="rId3" Target="../media/image20.jpg"/></Relationships>
</file>

<file path=ppt/slides/_rels/slide23.xml.rels><?xml version="1.0" encoding="UTF-8" standalone="yes"?><Relationships xmlns="http://schemas.openxmlformats.org/package/2006/relationships"><Relationship Type="http://schemas.openxmlformats.org/officeDocument/2006/relationships/notesSlide" Id="rId2" Target="../notesSlides/notesSlide23.xml"/><Relationship Type="http://schemas.openxmlformats.org/officeDocument/2006/relationships/slideLayout" Id="rId1" Target="../slideLayouts/slideLayout3.xml"/></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2.xml"/><Relationship Type="http://schemas.openxmlformats.org/officeDocument/2006/relationships/image" Id="rId3" Target="../media/image19.png"/></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2.xml"/><Relationship Type="http://schemas.openxmlformats.org/officeDocument/2006/relationships/image" Id="rId3" Target="../media/image12.jpg"/></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2.xml"/><Relationship Type="http://schemas.openxmlformats.org/officeDocument/2006/relationships/image" Id="rId3" Target="../media/image08.jpg"/></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2.xml"/><Relationship Type="http://schemas.openxmlformats.org/officeDocument/2006/relationships/image" Id="rId3" Target="../media/image11.jpg"/></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3.xml"/><Relationship Type="http://schemas.openxmlformats.org/officeDocument/2006/relationships/image" Id="rId3" Target="../media/image10.jp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2.xml"/><Relationship Type="http://schemas.openxmlformats.org/officeDocument/2006/relationships/image" Id="rId4" Target="../media/image02.gif"/><Relationship Type="http://schemas.openxmlformats.org/officeDocument/2006/relationships/image" Id="rId3" Target="../media/image01.gif"/><Relationship Type="http://schemas.openxmlformats.org/officeDocument/2006/relationships/image" Id="rId5" Target="../media/image00.gif"/></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2.xml"/><Relationship Type="http://schemas.openxmlformats.org/officeDocument/2006/relationships/image" Id="rId4" Target="../media/image04.gif"/><Relationship Type="http://schemas.openxmlformats.org/officeDocument/2006/relationships/image" Id="rId3" Target="../media/image05.gif"/><Relationship Type="http://schemas.openxmlformats.org/officeDocument/2006/relationships/image" Id="rId5" Target="../media/image0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2" id="32"/>
        <p:cNvGrpSpPr/>
        <p:nvPr/>
      </p:nvGrpSpPr>
      <p:grpSpPr>
        <a:xfrm>
          <a:off y="0" x="0"/>
          <a:ext cy="0" cx="0"/>
          <a:chOff y="0" x="0"/>
          <a:chExt cy="0" cx="0"/>
        </a:xfrm>
      </p:grpSpPr>
      <p:sp>
        <p:nvSpPr>
          <p:cNvPr name="Shape 33" id="33"/>
          <p:cNvSpPr/>
          <p:nvPr/>
        </p:nvSpPr>
        <p:spPr>
          <a:xfrm>
            <a:off y="-17477" x="0"/>
            <a:ext cy="3892578" cx="11547829"/>
          </a:xfrm>
          <a:prstGeom prst="rect">
            <a:avLst/>
          </a:prstGeom>
          <a:blipFill>
            <a:blip r:embed="rId3"/>
            <a:stretch>
              <a:fillRect/>
            </a:stretch>
          </a:blipFill>
          <a:ln>
            <a:noFill/>
          </a:ln>
        </p:spPr>
      </p:sp>
      <p:sp>
        <p:nvSpPr>
          <p:cNvPr name="Shape 34" id="34"/>
          <p:cNvSpPr txBox="1"/>
          <p:nvPr>
            <p:ph type="ctrTitle"/>
          </p:nvPr>
        </p:nvSpPr>
        <p:spPr>
          <a:xfrm>
            <a:off y="2157750" x="685800"/>
            <a:ext cy="1650599" cx="7772400"/>
          </a:xfrm>
          <a:prstGeom prst="rect">
            <a:avLst/>
          </a:prstGeom>
        </p:spPr>
        <p:txBody>
          <a:bodyPr bIns="91425" tIns="91425" lIns="91425" anchor="b" anchorCtr="0" rIns="91425">
            <a:spAutoFit/>
          </a:bodyPr>
          <a:lstStyle/>
          <a:p>
            <a:pPr>
              <a:buNone/>
            </a:pPr>
            <a:r>
              <a:rPr lang="en">
                <a:solidFill>
                  <a:schemeClr val="lt1"/>
                </a:solidFill>
              </a:rPr>
              <a:t>Table Rock Ranch</a:t>
            </a:r>
          </a:p>
        </p:txBody>
      </p:sp>
      <p:sp>
        <p:nvSpPr>
          <p:cNvPr name="Shape 35" id="35"/>
          <p:cNvSpPr txBox="1"/>
          <p:nvPr>
            <p:ph type="subTitle" idx="1"/>
          </p:nvPr>
        </p:nvSpPr>
        <p:spPr>
          <a:xfrm>
            <a:off y="3953037" x="685800"/>
            <a:ext cy="1259400" cx="7772400"/>
          </a:xfrm>
          <a:prstGeom prst="rect">
            <a:avLst/>
          </a:prstGeom>
        </p:spPr>
        <p:txBody>
          <a:bodyPr bIns="91425" tIns="91425" lIns="91425" anchor="t" anchorCtr="0" rIns="91425">
            <a:spAutoFit/>
          </a:bodyPr>
          <a:lstStyle/>
          <a:p>
            <a:pPr rtl="0" lvl="0">
              <a:buNone/>
            </a:pPr>
            <a:r>
              <a:rPr lang="en"/>
              <a:t>Permaculture Design Presentation</a:t>
            </a:r>
          </a:p>
          <a:p>
            <a:pPr>
              <a:buNone/>
            </a:pPr>
            <a:r>
              <a:rPr lang="en" sz="2400"/>
              <a:t>by Sarah Spotten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4" id="104"/>
        <p:cNvGrpSpPr/>
        <p:nvPr/>
      </p:nvGrpSpPr>
      <p:grpSpPr>
        <a:xfrm>
          <a:off y="0" x="0"/>
          <a:ext cy="0" cx="0"/>
          <a:chOff y="0" x="0"/>
          <a:chExt cy="0" cx="0"/>
        </a:xfrm>
      </p:grpSpPr>
      <p:sp>
        <p:nvSpPr>
          <p:cNvPr name="Shape 105" id="105"/>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Soil Map</a:t>
            </a:r>
          </a:p>
        </p:txBody>
      </p:sp>
      <p:sp>
        <p:nvSpPr>
          <p:cNvPr name="Shape 106" id="106"/>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107" id="107"/>
          <p:cNvSpPr/>
          <p:nvPr/>
        </p:nvSpPr>
        <p:spPr>
          <a:xfrm>
            <a:off y="1600200" x="996950"/>
            <a:ext cy="3772661" cx="7150100"/>
          </a:xfrm>
          <a:prstGeom prst="rect">
            <a:avLst/>
          </a:prstGeom>
          <a:blipFill>
            <a:blip r:embed="rId3"/>
            <a:stretch>
              <a:fillRect/>
            </a:stretch>
          </a:blipFill>
          <a:ln>
            <a:noFill/>
          </a:ln>
        </p:spPr>
      </p:sp>
      <p:sp>
        <p:nvSpPr>
          <p:cNvPr name="Shape 108" id="108"/>
          <p:cNvSpPr txBox="1"/>
          <p:nvPr/>
        </p:nvSpPr>
        <p:spPr>
          <a:xfrm>
            <a:off y="5461000" x="460375"/>
            <a:ext cy="1111200" cx="8223300"/>
          </a:xfrm>
          <a:prstGeom prst="rect">
            <a:avLst/>
          </a:prstGeom>
          <a:noFill/>
        </p:spPr>
        <p:txBody>
          <a:bodyPr bIns="91425" tIns="91425" lIns="91425" anchor="t" anchorCtr="0" rIns="91425">
            <a:spAutoFit/>
          </a:bodyPr>
          <a:lstStyle/>
          <a:p>
            <a:pPr rtl="0" lvl="0">
              <a:buNone/>
            </a:pPr>
            <a:r>
              <a:rPr lang="en" sz="1500" b="1">
                <a:latin typeface="Trebuchet MS"/>
                <a:ea typeface="Trebuchet MS"/>
                <a:cs typeface="Trebuchet MS"/>
                <a:sym typeface="Trebuchet MS"/>
              </a:rPr>
              <a:t>42</a:t>
            </a:r>
            <a:r>
              <a:rPr lang="en" sz="1500">
                <a:latin typeface="Trebuchet MS"/>
                <a:ea typeface="Trebuchet MS"/>
                <a:cs typeface="Trebuchet MS"/>
                <a:sym typeface="Trebuchet MS"/>
              </a:rPr>
              <a:t> - Kettle-Rock outcrop complex: 60% sandy, low organic matter soil; 20% rock outcrops</a:t>
            </a:r>
          </a:p>
          <a:p>
            <a:pPr rtl="0" lvl="0">
              <a:buNone/>
            </a:pPr>
            <a:r>
              <a:rPr lang="en" sz="1500" b="1">
                <a:latin typeface="Trebuchet MS"/>
                <a:ea typeface="Trebuchet MS"/>
                <a:cs typeface="Trebuchet MS"/>
                <a:sym typeface="Trebuchet MS"/>
              </a:rPr>
              <a:t>68</a:t>
            </a:r>
            <a:r>
              <a:rPr lang="en" sz="1500">
                <a:latin typeface="Trebuchet MS"/>
                <a:ea typeface="Trebuchet MS"/>
                <a:cs typeface="Trebuchet MS"/>
                <a:sym typeface="Trebuchet MS"/>
              </a:rPr>
              <a:t> - Peyton-Pring complex, 3 to 8% slopes: loamy, well-drained alluvium weathered from sedimentary rock, up to nearly 3% organic matter</a:t>
            </a:r>
          </a:p>
          <a:p>
            <a:pPr>
              <a:buNone/>
            </a:pPr>
            <a:r>
              <a:rPr lang="en" sz="1500" b="1">
                <a:latin typeface="Trebuchet MS"/>
                <a:ea typeface="Trebuchet MS"/>
                <a:cs typeface="Trebuchet MS"/>
                <a:sym typeface="Trebuchet MS"/>
              </a:rPr>
              <a:t>101</a:t>
            </a:r>
            <a:r>
              <a:rPr lang="en" sz="1500">
                <a:latin typeface="Trebuchet MS"/>
                <a:ea typeface="Trebuchet MS"/>
                <a:cs typeface="Trebuchet MS"/>
                <a:sym typeface="Trebuchet MS"/>
              </a:rPr>
              <a:t> - Ustic Torrifluvents, loamy: sandy, clayey, loamy, well-drained soil built from runoff</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12" id="112"/>
        <p:cNvGrpSpPr/>
        <p:nvPr/>
      </p:nvGrpSpPr>
      <p:grpSpPr>
        <a:xfrm>
          <a:off y="0" x="0"/>
          <a:ext cy="0" cx="0"/>
          <a:chOff y="0" x="0"/>
          <a:chExt cy="0" cx="0"/>
        </a:xfrm>
      </p:grpSpPr>
      <p:sp>
        <p:nvSpPr>
          <p:cNvPr name="Shape 113" id="113"/>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Current Land Use</a:t>
            </a:r>
          </a:p>
        </p:txBody>
      </p:sp>
      <p:sp>
        <p:nvSpPr>
          <p:cNvPr name="Shape 114" id="114"/>
          <p:cNvSpPr txBox="1"/>
          <p:nvPr>
            <p:ph type="body" idx="1"/>
          </p:nvPr>
        </p:nvSpPr>
        <p:spPr>
          <a:xfrm>
            <a:off y="1600200" x="457200"/>
            <a:ext cy="4967700" cx="3994500"/>
          </a:xfrm>
          <a:prstGeom prst="rect">
            <a:avLst/>
          </a:prstGeom>
        </p:spPr>
        <p:txBody>
          <a:bodyPr bIns="91425" tIns="91425" lIns="91425" anchor="t" anchorCtr="0" rIns="91425">
            <a:spAutoFit/>
          </a:bodyPr>
          <a:lstStyle/>
          <a:p>
            <a:pPr indent="-355600" marL="457200" rtl="0" lvl="0">
              <a:buClr>
                <a:schemeClr val="dk2"/>
              </a:buClr>
              <a:buSzPct val="166666"/>
              <a:buFont typeface="Arial"/>
              <a:buChar char="•"/>
            </a:pPr>
            <a:r>
              <a:rPr lang="en" sz="2000"/>
              <a:t>Grazing Scottish Highland cattle (heritage beef breed raised for specialty market - main crop for Table Rock Ranch, allows it to keep ag status for taxes)</a:t>
            </a:r>
          </a:p>
          <a:p>
            <a:pPr indent="-355600" marL="457200" rtl="0" lvl="0">
              <a:buClr>
                <a:schemeClr val="dk2"/>
              </a:buClr>
              <a:buSzPct val="166666"/>
              <a:buFont typeface="Arial"/>
              <a:buChar char="•"/>
            </a:pPr>
            <a:r>
              <a:rPr lang="en" sz="2000"/>
              <a:t>Grazing horse, mule, and miniature donkey</a:t>
            </a:r>
          </a:p>
          <a:p>
            <a:pPr indent="-355600" marL="457200" rtl="0" lvl="0">
              <a:buClr>
                <a:schemeClr val="dk2"/>
              </a:buClr>
              <a:buSzPct val="166666"/>
              <a:buFont typeface="Arial"/>
              <a:buChar char="•"/>
            </a:pPr>
            <a:r>
              <a:rPr lang="en" sz="2000"/>
              <a:t>Summer vegetable garden</a:t>
            </a:r>
          </a:p>
          <a:p>
            <a:pPr indent="-355600" marL="457200" rtl="0" lvl="0">
              <a:buClr>
                <a:schemeClr val="dk2"/>
              </a:buClr>
              <a:buSzPct val="166666"/>
              <a:buFont typeface="Arial"/>
              <a:buChar char="•"/>
            </a:pPr>
            <a:r>
              <a:rPr lang="en" sz="2000"/>
              <a:t>Large lawn area for gatherings</a:t>
            </a:r>
          </a:p>
          <a:p>
            <a:pPr indent="-355600" marL="457200" rtl="0" lvl="0">
              <a:buClr>
                <a:schemeClr val="dk2"/>
              </a:buClr>
              <a:buSzPct val="166666"/>
              <a:buFont typeface="Arial"/>
              <a:buChar char="•"/>
            </a:pPr>
            <a:r>
              <a:rPr lang="en" sz="2000"/>
              <a:t>Summer wildflower garden</a:t>
            </a:r>
          </a:p>
          <a:p>
            <a:pPr indent="-355600" marL="457200" lvl="0">
              <a:buClr>
                <a:schemeClr val="dk2"/>
              </a:buClr>
              <a:buSzPct val="166666"/>
              <a:buFont typeface="Arial"/>
              <a:buChar char="•"/>
            </a:pPr>
            <a:r>
              <a:rPr lang="en" sz="2000"/>
              <a:t>Table Rock (Zone 5) left to nature, important Native American site</a:t>
            </a:r>
          </a:p>
        </p:txBody>
      </p:sp>
      <p:sp>
        <p:nvSpPr>
          <p:cNvPr name="Shape 115" id="115"/>
          <p:cNvSpPr txBox="1"/>
          <p:nvPr>
            <p:ph type="body" idx="2"/>
          </p:nvPr>
        </p:nvSpPr>
        <p:spPr>
          <a:xfrm>
            <a:off y="1600200" x="4692273"/>
            <a:ext cy="4967700" cx="3994500"/>
          </a:xfrm>
          <a:prstGeom prst="rect">
            <a:avLst/>
          </a:prstGeom>
        </p:spPr>
        <p:txBody>
          <a:bodyPr bIns="91425" tIns="91425" lIns="91425" anchor="t" anchorCtr="0" rIns="91425">
            <a:spAutoFit/>
          </a:bodyPr>
          <a:lstStyle/>
          <a:p/>
        </p:txBody>
      </p:sp>
      <p:sp>
        <p:nvSpPr>
          <p:cNvPr name="Shape 116" id="116"/>
          <p:cNvSpPr/>
          <p:nvPr/>
        </p:nvSpPr>
        <p:spPr>
          <a:xfrm>
            <a:off y="1600200" x="4615702"/>
            <a:ext cy="5050383" cx="4322267"/>
          </a:xfrm>
          <a:prstGeom prst="rect">
            <a:avLst/>
          </a:prstGeom>
          <a:blipFill>
            <a:blip r:embed="rId3"/>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0" id="120"/>
        <p:cNvGrpSpPr/>
        <p:nvPr/>
      </p:nvGrpSpPr>
      <p:grpSpPr>
        <a:xfrm>
          <a:off y="0" x="0"/>
          <a:ext cy="0" cx="0"/>
          <a:chOff y="0" x="0"/>
          <a:chExt cy="0" cx="0"/>
        </a:xfrm>
      </p:grpSpPr>
      <p:sp>
        <p:nvSpPr>
          <p:cNvPr name="Shape 121" id="121"/>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Overall Permaculture Design Goals</a:t>
            </a:r>
          </a:p>
        </p:txBody>
      </p:sp>
      <p:sp>
        <p:nvSpPr>
          <p:cNvPr name="Shape 122" id="122"/>
          <p:cNvSpPr txBox="1"/>
          <p:nvPr>
            <p:ph type="body" idx="1"/>
          </p:nvPr>
        </p:nvSpPr>
        <p:spPr>
          <a:xfrm>
            <a:off y="1600200" x="457200"/>
            <a:ext cy="4967700" cx="8229600"/>
          </a:xfrm>
          <a:prstGeom prst="rect">
            <a:avLst/>
          </a:prstGeom>
        </p:spPr>
        <p:txBody>
          <a:bodyPr bIns="91425" tIns="91425" lIns="91425" anchor="ctr" anchorCtr="0" rIns="91425">
            <a:spAutoFit/>
          </a:bodyPr>
          <a:lstStyle/>
          <a:p>
            <a:pPr indent="-419100" marL="457200" rtl="0" lvl="0">
              <a:lnSpc>
                <a:spcPct val="200000"/>
              </a:lnSpc>
              <a:buClr>
                <a:schemeClr val="dk2"/>
              </a:buClr>
              <a:buSzPct val="100000"/>
              <a:buFont typeface="Trebuchet MS"/>
              <a:buAutoNum type="arabicPeriod"/>
            </a:pPr>
            <a:r>
              <a:rPr lang="en"/>
              <a:t>Keep energy on property in cyclical flows</a:t>
            </a:r>
          </a:p>
          <a:p>
            <a:pPr indent="-419100" marL="457200" rtl="0" lvl="0">
              <a:lnSpc>
                <a:spcPct val="200000"/>
              </a:lnSpc>
              <a:buClr>
                <a:schemeClr val="dk2"/>
              </a:buClr>
              <a:buSzPct val="100000"/>
              <a:buFont typeface="Trebuchet MS"/>
              <a:buAutoNum type="arabicPeriod"/>
            </a:pPr>
            <a:r>
              <a:rPr lang="en"/>
              <a:t>Build the land's capacity to support life</a:t>
            </a:r>
          </a:p>
          <a:p>
            <a:pPr indent="-419100" marL="457200" rtl="0" lvl="0">
              <a:buClr>
                <a:schemeClr val="dk2"/>
              </a:buClr>
              <a:buSzPct val="100000"/>
              <a:buFont typeface="Trebuchet MS"/>
              <a:buAutoNum type="arabicPeriod"/>
            </a:pPr>
            <a:r>
              <a:rPr lang="en"/>
              <a:t>Provide for inhabitants to be more self-reliant and less dependent on fossil-fueled trips into town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6" id="126"/>
        <p:cNvGrpSpPr/>
        <p:nvPr/>
      </p:nvGrpSpPr>
      <p:grpSpPr>
        <a:xfrm>
          <a:off y="0" x="0"/>
          <a:ext cy="0" cx="0"/>
          <a:chOff y="0" x="0"/>
          <a:chExt cy="0" cx="0"/>
        </a:xfrm>
      </p:grpSpPr>
      <p:sp>
        <p:nvSpPr>
          <p:cNvPr name="Shape 127" id="12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Leverage Points</a:t>
            </a:r>
          </a:p>
        </p:txBody>
      </p:sp>
      <p:sp>
        <p:nvSpPr>
          <p:cNvPr name="Shape 128" id="128"/>
          <p:cNvSpPr txBox="1"/>
          <p:nvPr>
            <p:ph type="body" idx="1"/>
          </p:nvPr>
        </p:nvSpPr>
        <p:spPr>
          <a:xfrm>
            <a:off y="1600200" x="457200"/>
            <a:ext cy="4967700" cx="8229600"/>
          </a:xfrm>
          <a:prstGeom prst="rect">
            <a:avLst/>
          </a:prstGeom>
        </p:spPr>
        <p:txBody>
          <a:bodyPr bIns="91425" tIns="91425" lIns="91425" anchor="ctr" anchorCtr="0" rIns="91425">
            <a:spAutoFit/>
          </a:bodyPr>
          <a:lstStyle/>
          <a:p>
            <a:pPr indent="-419100" marL="457200" rtl="0" lvl="0">
              <a:lnSpc>
                <a:spcPct val="115000"/>
              </a:lnSpc>
              <a:spcBef>
                <a:spcPts val="0"/>
              </a:spcBef>
              <a:buClr>
                <a:schemeClr val="dk2"/>
              </a:buClr>
              <a:buSzPct val="166666"/>
              <a:buFont typeface="Arial"/>
              <a:buChar char="•"/>
            </a:pPr>
            <a:r>
              <a:rPr lang="en"/>
              <a:t>Composting system</a:t>
            </a:r>
          </a:p>
          <a:p>
            <a:pPr indent="-419100" marL="457200" rtl="0" lvl="0">
              <a:lnSpc>
                <a:spcPct val="115000"/>
              </a:lnSpc>
              <a:spcBef>
                <a:spcPts val="0"/>
              </a:spcBef>
              <a:buClr>
                <a:schemeClr val="dk2"/>
              </a:buClr>
              <a:buSzPct val="166666"/>
              <a:buFont typeface="Arial"/>
              <a:buChar char="•"/>
            </a:pPr>
            <a:r>
              <a:rPr lang="en"/>
              <a:t>Garden design &amp; companion planting</a:t>
            </a:r>
          </a:p>
          <a:p>
            <a:pPr indent="-419100" marL="457200" rtl="0" lvl="0">
              <a:lnSpc>
                <a:spcPct val="115000"/>
              </a:lnSpc>
              <a:spcBef>
                <a:spcPts val="0"/>
              </a:spcBef>
              <a:buClr>
                <a:schemeClr val="dk2"/>
              </a:buClr>
              <a:buSzPct val="166666"/>
              <a:buFont typeface="Arial"/>
              <a:buChar char="•"/>
            </a:pPr>
            <a:r>
              <a:rPr lang="en"/>
              <a:t>Seed saving</a:t>
            </a:r>
          </a:p>
          <a:p>
            <a:pPr indent="-419100" marL="457200" rtl="0" lvl="0">
              <a:lnSpc>
                <a:spcPct val="115000"/>
              </a:lnSpc>
              <a:spcBef>
                <a:spcPts val="0"/>
              </a:spcBef>
              <a:buClr>
                <a:schemeClr val="dk2"/>
              </a:buClr>
              <a:buSzPct val="166666"/>
              <a:buFont typeface="Arial"/>
              <a:buChar char="•"/>
            </a:pPr>
            <a:r>
              <a:rPr lang="en"/>
              <a:t>Season extension</a:t>
            </a:r>
          </a:p>
          <a:p>
            <a:pPr indent="-419100" marL="457200" rtl="0" lvl="0">
              <a:lnSpc>
                <a:spcPct val="115000"/>
              </a:lnSpc>
              <a:spcBef>
                <a:spcPts val="0"/>
              </a:spcBef>
              <a:buClr>
                <a:schemeClr val="dk2"/>
              </a:buClr>
              <a:buSzPct val="166666"/>
              <a:buFont typeface="Arial"/>
              <a:buChar char="•"/>
            </a:pPr>
            <a:r>
              <a:rPr lang="en"/>
              <a:t>Food preservation</a:t>
            </a:r>
          </a:p>
          <a:p>
            <a:pPr indent="-419100" marL="457200" rtl="0" lvl="0">
              <a:lnSpc>
                <a:spcPct val="115000"/>
              </a:lnSpc>
              <a:spcBef>
                <a:spcPts val="0"/>
              </a:spcBef>
              <a:buClr>
                <a:schemeClr val="dk2"/>
              </a:buClr>
              <a:buSzPct val="166666"/>
              <a:buFont typeface="Arial"/>
              <a:buChar char="•"/>
            </a:pPr>
            <a:r>
              <a:rPr lang="en"/>
              <a:t>Pasture-building</a:t>
            </a:r>
          </a:p>
          <a:p>
            <a:pPr indent="-419100" marL="457200" rtl="0" lvl="0">
              <a:lnSpc>
                <a:spcPct val="115000"/>
              </a:lnSpc>
              <a:spcBef>
                <a:spcPts val="0"/>
              </a:spcBef>
              <a:buClr>
                <a:schemeClr val="dk2"/>
              </a:buClr>
              <a:buSzPct val="166666"/>
              <a:buFont typeface="Arial"/>
              <a:buChar char="•"/>
            </a:pPr>
            <a:r>
              <a:rPr lang="en"/>
              <a:t>Preserving Table Rock as a Zone 5 space for nature and future generations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32" id="132"/>
        <p:cNvGrpSpPr/>
        <p:nvPr/>
      </p:nvGrpSpPr>
      <p:grpSpPr>
        <a:xfrm>
          <a:off y="0" x="0"/>
          <a:ext cy="0" cx="0"/>
          <a:chOff y="0" x="0"/>
          <a:chExt cy="0" cx="0"/>
        </a:xfrm>
      </p:grpSpPr>
      <p:sp>
        <p:nvSpPr>
          <p:cNvPr name="Shape 133" id="133"/>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Composting System</a:t>
            </a:r>
          </a:p>
        </p:txBody>
      </p:sp>
      <p:sp>
        <p:nvSpPr>
          <p:cNvPr name="Shape 134" id="134"/>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sz="1400" b="1"/>
              <a:t>Current situation:</a:t>
            </a:r>
            <a:r>
              <a:rPr lang="en" sz="1400"/>
              <a:t> Kitchen scraps (those that don't go to the poultry) often go out with the garbage, sending nutrients that could be used to build soil off the property permanently.  Green waste from the yard is piled behind the garden.</a:t>
            </a:r>
          </a:p>
          <a:p>
            <a:r>
              <a:t/>
            </a:r>
          </a:p>
          <a:p>
            <a:pPr rtl="0" lvl="0">
              <a:buNone/>
            </a:pPr>
            <a:r>
              <a:rPr lang="en" sz="1400" b="1"/>
              <a:t>Design goals:</a:t>
            </a:r>
          </a:p>
          <a:p>
            <a:pPr indent="-317500" marL="457200" rtl="0" lvl="0">
              <a:buClr>
                <a:schemeClr val="dk2"/>
              </a:buClr>
              <a:buSzPct val="166666"/>
              <a:buFont typeface="Arial"/>
              <a:buChar char="•"/>
            </a:pPr>
            <a:r>
              <a:rPr lang="en" sz="1400"/>
              <a:t>Recycle nutrients in food waste into highly-productive soil for growing more food in turn</a:t>
            </a:r>
          </a:p>
          <a:p>
            <a:r>
              <a:t/>
            </a:r>
          </a:p>
          <a:p>
            <a:pPr rtl="0" lvl="0">
              <a:buNone/>
            </a:pPr>
            <a:r>
              <a:rPr lang="en" sz="1400" b="1"/>
              <a:t>Plans:</a:t>
            </a:r>
          </a:p>
          <a:p>
            <a:pPr indent="-317500" marL="457200" rtl="0" lvl="0">
              <a:buClr>
                <a:schemeClr val="dk2"/>
              </a:buClr>
              <a:buSzPct val="166666"/>
              <a:buFont typeface="Arial"/>
              <a:buChar char="•"/>
            </a:pPr>
            <a:r>
              <a:rPr lang="en" sz="1400"/>
              <a:t>Build easily-accessible compost box system adjacent to the garden in the green waste space</a:t>
            </a:r>
          </a:p>
          <a:p>
            <a:pPr indent="-317500" marL="457200" lvl="0">
              <a:buClr>
                <a:schemeClr val="dk2"/>
              </a:buClr>
              <a:buSzPct val="166666"/>
              <a:buFont typeface="Arial"/>
              <a:buChar char="•"/>
            </a:pPr>
            <a:r>
              <a:rPr lang="en" sz="1400"/>
              <a:t>Use a kitchen compost jar (which Mike, who is a potter, already makes) for temporarily storing food scraps until they can be conveniently taken out to the compost</a:t>
            </a:r>
          </a:p>
        </p:txBody>
      </p:sp>
      <p:sp>
        <p:nvSpPr>
          <p:cNvPr name="Shape 135" id="135"/>
          <p:cNvSpPr/>
          <p:nvPr/>
        </p:nvSpPr>
        <p:spPr>
          <a:xfrm>
            <a:off y="4705173" x="1882775"/>
            <a:ext cy="1965501" cx="5219700"/>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39" id="139"/>
        <p:cNvGrpSpPr/>
        <p:nvPr/>
      </p:nvGrpSpPr>
      <p:grpSpPr>
        <a:xfrm>
          <a:off y="0" x="0"/>
          <a:ext cy="0" cx="0"/>
          <a:chOff y="0" x="0"/>
          <a:chExt cy="0" cx="0"/>
        </a:xfrm>
      </p:grpSpPr>
      <p:sp>
        <p:nvSpPr>
          <p:cNvPr name="Shape 140" id="140"/>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Garden Design &amp; Companion Planting</a:t>
            </a:r>
          </a:p>
        </p:txBody>
      </p:sp>
      <p:sp>
        <p:nvSpPr>
          <p:cNvPr name="Shape 141" id="141"/>
          <p:cNvSpPr/>
          <p:nvPr/>
        </p:nvSpPr>
        <p:spPr>
          <a:xfrm>
            <a:off y="4935956" x="5325189"/>
            <a:ext cy="1922044" cx="3818810"/>
          </a:xfrm>
          <a:prstGeom prst="rect">
            <a:avLst/>
          </a:prstGeom>
          <a:blipFill>
            <a:blip r:embed="rId3"/>
            <a:stretch>
              <a:fillRect/>
            </a:stretch>
          </a:blipFill>
          <a:ln>
            <a:noFill/>
          </a:ln>
        </p:spPr>
      </p:sp>
      <p:sp>
        <p:nvSpPr>
          <p:cNvPr name="Shape 142" id="142"/>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sz="1400" b="1"/>
              <a:t>Current situation:</a:t>
            </a:r>
            <a:r>
              <a:rPr lang="en" sz="1400"/>
              <a:t> The garden is planted in north-south rows running downhill.  Plants are planted in single-species blocks.  The soil is tilled every year and aged cow manure tilled in.  The garden is watered by well water and by what rain falls.</a:t>
            </a:r>
          </a:p>
          <a:p>
            <a:r>
              <a:t/>
            </a:r>
          </a:p>
          <a:p>
            <a:pPr rtl="0" lvl="0">
              <a:buNone/>
            </a:pPr>
            <a:r>
              <a:rPr lang="en" sz="1400" b="1"/>
              <a:t>Design goals:</a:t>
            </a:r>
          </a:p>
          <a:p>
            <a:pPr indent="-317500" marL="457200" rtl="0" lvl="0">
              <a:buClr>
                <a:schemeClr val="dk2"/>
              </a:buClr>
              <a:buSzPct val="166666"/>
              <a:buFont typeface="Arial"/>
              <a:buChar char="•"/>
            </a:pPr>
            <a:r>
              <a:rPr lang="en" sz="1400"/>
              <a:t>Maximize yield and minimize pest damage by interplanting and companion planting</a:t>
            </a:r>
          </a:p>
          <a:p>
            <a:pPr indent="-317500" marL="457200" rtl="0" lvl="0">
              <a:buClr>
                <a:schemeClr val="dk2"/>
              </a:buClr>
              <a:buSzPct val="166666"/>
              <a:buFont typeface="Arial"/>
              <a:buChar char="•"/>
            </a:pPr>
            <a:r>
              <a:rPr lang="en" sz="1400"/>
              <a:t>Redesign garden to use curves, edges, maximize sun exposure and better retain water</a:t>
            </a:r>
          </a:p>
          <a:p>
            <a:r>
              <a:t/>
            </a:r>
          </a:p>
          <a:p>
            <a:pPr rtl="0" lvl="0">
              <a:buNone/>
            </a:pPr>
            <a:r>
              <a:rPr lang="en" sz="1400" b="1"/>
              <a:t>Plans:</a:t>
            </a:r>
          </a:p>
          <a:p>
            <a:pPr indent="-317500" marL="457200" rtl="0" lvl="0">
              <a:buClr>
                <a:schemeClr val="dk2"/>
              </a:buClr>
              <a:buSzPct val="166666"/>
              <a:buFont typeface="Arial"/>
              <a:buChar char="•"/>
            </a:pPr>
            <a:r>
              <a:rPr lang="en" sz="1400"/>
              <a:t>Implement on-contour row-swales, keyhole beds, or a combination of both</a:t>
            </a:r>
          </a:p>
          <a:p>
            <a:pPr indent="-317500" marL="457200" rtl="0" lvl="0">
              <a:buClr>
                <a:schemeClr val="dk2"/>
              </a:buClr>
              <a:buSzPct val="166666"/>
              <a:buFont typeface="Arial"/>
              <a:buChar char="•"/>
            </a:pPr>
            <a:r>
              <a:rPr lang="en" sz="1400"/>
              <a:t>Plan plantings to take advantage of beneficial relationships between species</a:t>
            </a:r>
          </a:p>
          <a:p>
            <a:pPr indent="-317500" marL="457200" rtl="0" lvl="0">
              <a:buClr>
                <a:schemeClr val="dk2"/>
              </a:buClr>
              <a:buSzPct val="166666"/>
              <a:buFont typeface="Arial"/>
              <a:buChar char="•"/>
            </a:pPr>
            <a:r>
              <a:rPr lang="en" sz="1400"/>
              <a:t>Interplant useful non-food plants in garden to attract beneficial insects, repel pests, accumulate nutrients in the soil</a:t>
            </a:r>
          </a:p>
          <a:p>
            <a:pPr indent="-317500" marL="457200" rtl="0" lvl="0">
              <a:buClr>
                <a:schemeClr val="dk2"/>
              </a:buClr>
              <a:buSzPct val="166666"/>
              <a:buFont typeface="Arial"/>
              <a:buChar char="•"/>
            </a:pPr>
            <a:r>
              <a:rPr lang="en" sz="1400"/>
              <a:t>Mulch heavily to retain water and alleviate need for tilling</a:t>
            </a:r>
          </a:p>
          <a:p>
            <a:pPr indent="-317500" marL="457200" rtl="0" lvl="0">
              <a:buClr>
                <a:schemeClr val="dk2"/>
              </a:buClr>
              <a:buSzPct val="166666"/>
              <a:buFont typeface="Arial"/>
              <a:buChar char="•"/>
            </a:pPr>
            <a:r>
              <a:rPr lang="en" sz="1400"/>
              <a:t>Possibly implement hugelkultur beds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6" id="146"/>
        <p:cNvGrpSpPr/>
        <p:nvPr/>
      </p:nvGrpSpPr>
      <p:grpSpPr>
        <a:xfrm>
          <a:off y="0" x="0"/>
          <a:ext cy="0" cx="0"/>
          <a:chOff y="0" x="0"/>
          <a:chExt cy="0" cx="0"/>
        </a:xfrm>
      </p:grpSpPr>
      <p:sp>
        <p:nvSpPr>
          <p:cNvPr name="Shape 147" id="14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Garden Redesign w/Compost System</a:t>
            </a:r>
          </a:p>
        </p:txBody>
      </p:sp>
      <p:sp>
        <p:nvSpPr>
          <p:cNvPr name="Shape 148" id="148"/>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149" id="149"/>
          <p:cNvSpPr/>
          <p:nvPr/>
        </p:nvSpPr>
        <p:spPr>
          <a:xfrm>
            <a:off y="1536941" x="1015998"/>
            <a:ext cy="5321058" cx="7112002"/>
          </a:xfrm>
          <a:prstGeom prst="rect">
            <a:avLst/>
          </a:prstGeom>
          <a:blipFill>
            <a:blip r:embed="rId3"/>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53" id="153"/>
        <p:cNvGrpSpPr/>
        <p:nvPr/>
      </p:nvGrpSpPr>
      <p:grpSpPr>
        <a:xfrm>
          <a:off y="0" x="0"/>
          <a:ext cy="0" cx="0"/>
          <a:chOff y="0" x="0"/>
          <a:chExt cy="0" cx="0"/>
        </a:xfrm>
      </p:grpSpPr>
      <p:sp>
        <p:nvSpPr>
          <p:cNvPr name="Shape 154" id="154"/>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Seed Saving</a:t>
            </a:r>
          </a:p>
        </p:txBody>
      </p:sp>
      <p:sp>
        <p:nvSpPr>
          <p:cNvPr name="Shape 155" id="155"/>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sz="1400" b="1"/>
              <a:t>Current situation:</a:t>
            </a:r>
            <a:r>
              <a:rPr lang="en" sz="1400"/>
              <a:t> Seed packets and started plants are bought anew every year for the garden.  Seeds from packets may be less appropriate for the local growing situation than varieties developed and saved by Front Range gardeners.</a:t>
            </a:r>
          </a:p>
          <a:p>
            <a:r>
              <a:t/>
            </a:r>
          </a:p>
          <a:p>
            <a:pPr rtl="0" lvl="0">
              <a:buNone/>
            </a:pPr>
            <a:r>
              <a:rPr lang="en" sz="1400" b="1"/>
              <a:t>Design goals:</a:t>
            </a:r>
          </a:p>
          <a:p>
            <a:pPr indent="-317500" marL="457200" rtl="0" lvl="0">
              <a:buClr>
                <a:schemeClr val="dk2"/>
              </a:buClr>
              <a:buSzPct val="166666"/>
              <a:buFont typeface="Arial"/>
              <a:buChar char="•"/>
            </a:pPr>
            <a:r>
              <a:rPr lang="en" sz="1400"/>
              <a:t>Save money spent annually on seeds and starts</a:t>
            </a:r>
          </a:p>
          <a:p>
            <a:pPr indent="-317500" marL="457200" rtl="0" lvl="0">
              <a:buClr>
                <a:schemeClr val="dk2"/>
              </a:buClr>
              <a:buSzPct val="166666"/>
              <a:buFont typeface="Arial"/>
              <a:buChar char="•"/>
            </a:pPr>
            <a:r>
              <a:rPr lang="en" sz="1400"/>
              <a:t>Over time, develop plants that are hardy to the local conditions</a:t>
            </a:r>
          </a:p>
          <a:p>
            <a:r>
              <a:t/>
            </a:r>
          </a:p>
          <a:p>
            <a:pPr rtl="0" lvl="0">
              <a:buNone/>
            </a:pPr>
            <a:r>
              <a:rPr lang="en" sz="1400" b="1"/>
              <a:t>Plans:</a:t>
            </a:r>
          </a:p>
          <a:p>
            <a:pPr indent="-317500" marL="457200" rtl="0" lvl="0">
              <a:buClr>
                <a:schemeClr val="dk2"/>
              </a:buClr>
              <a:buSzPct val="166666"/>
              <a:buFont typeface="Arial"/>
              <a:buChar char="•"/>
            </a:pPr>
            <a:r>
              <a:rPr lang="en" sz="1400"/>
              <a:t>Get starter seeds next season from the Manitou Seed Library (locally-adapted heritage varieties) - motivation for seed saving (part of the obligation of "borrowing" seed from the library)</a:t>
            </a:r>
          </a:p>
          <a:p>
            <a:pPr indent="-317500" marL="457200" rtl="0" lvl="0">
              <a:buClr>
                <a:schemeClr val="dk2"/>
              </a:buClr>
              <a:buSzPct val="166666"/>
              <a:buFont typeface="Arial"/>
              <a:buChar char="•"/>
            </a:pPr>
            <a:r>
              <a:rPr lang="en" sz="1400"/>
              <a:t>Plan planting times and places to maintain genetic integrity of saved seed, for example planting both early and late-maturing varieties of crops like cucurbits to stagger pollination times</a:t>
            </a:r>
          </a:p>
          <a:p>
            <a:pPr indent="-317500" marL="457200" lvl="0">
              <a:buClr>
                <a:schemeClr val="dk2"/>
              </a:buClr>
              <a:buSzPct val="166666"/>
              <a:buFont typeface="Arial"/>
              <a:buChar char="•"/>
            </a:pPr>
            <a:r>
              <a:rPr lang="en" sz="1400"/>
              <a:t>Save seeds!</a:t>
            </a:r>
          </a:p>
        </p:txBody>
      </p:sp>
      <p:sp>
        <p:nvSpPr>
          <p:cNvPr name="Shape 156" id="156"/>
          <p:cNvSpPr/>
          <p:nvPr/>
        </p:nvSpPr>
        <p:spPr>
          <a:xfrm>
            <a:off y="4947905" x="3176001"/>
            <a:ext cy="1910095" cx="5968000"/>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60" id="160"/>
        <p:cNvGrpSpPr/>
        <p:nvPr/>
      </p:nvGrpSpPr>
      <p:grpSpPr>
        <a:xfrm>
          <a:off y="0" x="0"/>
          <a:ext cy="0" cx="0"/>
          <a:chOff y="0" x="0"/>
          <a:chExt cy="0" cx="0"/>
        </a:xfrm>
      </p:grpSpPr>
      <p:sp>
        <p:nvSpPr>
          <p:cNvPr name="Shape 161" id="161"/>
          <p:cNvSpPr txBox="1"/>
          <p:nvPr>
            <p:ph type="title"/>
          </p:nvPr>
        </p:nvSpPr>
        <p:spPr>
          <a:xfrm>
            <a:off y="274637" x="457200"/>
            <a:ext cy="1143000" cx="8229600"/>
          </a:xfrm>
          <a:prstGeom prst="rect">
            <a:avLst/>
          </a:prstGeom>
        </p:spPr>
        <p:txBody>
          <a:bodyPr bIns="91425" tIns="91425" lIns="91425" anchor="b" anchorCtr="0" rIns="91425">
            <a:spAutoFit/>
          </a:bodyPr>
          <a:lstStyle/>
          <a:p>
            <a:pPr rtl="0" lvl="0">
              <a:buNone/>
            </a:pPr>
            <a:r>
              <a:rPr lang="en"/>
              <a:t>Season Extension</a:t>
            </a:r>
          </a:p>
        </p:txBody>
      </p:sp>
      <p:sp>
        <p:nvSpPr>
          <p:cNvPr name="Shape 162" id="162"/>
          <p:cNvSpPr/>
          <p:nvPr/>
        </p:nvSpPr>
        <p:spPr>
          <a:xfrm>
            <a:off y="2786063" x="6138849"/>
            <a:ext cy="1902546" cx="2395550"/>
          </a:xfrm>
          <a:prstGeom prst="rect">
            <a:avLst/>
          </a:prstGeom>
          <a:blipFill>
            <a:blip r:embed="rId3"/>
            <a:stretch>
              <a:fillRect/>
            </a:stretch>
          </a:blipFill>
          <a:ln>
            <a:noFill/>
          </a:ln>
        </p:spPr>
      </p:sp>
      <p:sp>
        <p:nvSpPr>
          <p:cNvPr name="Shape 163" id="163"/>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sz="1400" b="1"/>
              <a:t>Current situation:</a:t>
            </a:r>
            <a:r>
              <a:rPr lang="en" sz="1400"/>
              <a:t> The Front Range growing season is limited to about four months from May to September.  The Jenkins' garden is only in production during that window (from last frost to first frost), although a tomato plant and some lettuces are sometimes grown indoors in containers after the first frost.  For the remaining eight months of the year, food largely comes from the grocery store.</a:t>
            </a:r>
          </a:p>
          <a:p>
            <a:r>
              <a:t/>
            </a:r>
          </a:p>
          <a:p>
            <a:r>
              <a:t/>
            </a:r>
          </a:p>
          <a:p>
            <a:pPr rtl="0" lvl="0">
              <a:buNone/>
            </a:pPr>
            <a:r>
              <a:rPr lang="en" sz="1400" b="1"/>
              <a:t>Design goals:</a:t>
            </a:r>
          </a:p>
          <a:p>
            <a:pPr indent="-317500" marL="457200" rtl="0" lvl="0">
              <a:buClr>
                <a:schemeClr val="dk2"/>
              </a:buClr>
              <a:buSzPct val="166666"/>
              <a:buFont typeface="Arial"/>
              <a:buChar char="•"/>
            </a:pPr>
            <a:r>
              <a:rPr lang="en" sz="1400"/>
              <a:t>Lengthen the season for fresh and healthy garden produce</a:t>
            </a:r>
          </a:p>
          <a:p>
            <a:pPr indent="-317500" marL="457200" rtl="0" lvl="0">
              <a:buClr>
                <a:schemeClr val="dk2"/>
              </a:buClr>
              <a:buSzPct val="166666"/>
              <a:buFont typeface="Arial"/>
              <a:buChar char="•"/>
            </a:pPr>
            <a:r>
              <a:rPr lang="en" sz="1400"/>
              <a:t>Reduce grocery bills and trips to town</a:t>
            </a:r>
          </a:p>
          <a:p>
            <a:r>
              <a:t/>
            </a:r>
          </a:p>
          <a:p>
            <a:r>
              <a:t/>
            </a:r>
          </a:p>
          <a:p>
            <a:pPr rtl="0" lvl="0">
              <a:buNone/>
            </a:pPr>
            <a:r>
              <a:rPr lang="en" sz="1400" b="1"/>
              <a:t>Plans:</a:t>
            </a:r>
          </a:p>
          <a:p>
            <a:pPr indent="-317500" marL="457200" rtl="0" lvl="0">
              <a:buClr>
                <a:schemeClr val="dk2"/>
              </a:buClr>
              <a:buSzPct val="166666"/>
              <a:buFont typeface="Arial"/>
              <a:buChar char="•"/>
            </a:pPr>
            <a:r>
              <a:rPr lang="en" sz="1400"/>
              <a:t>Revamp or rebuild the defunct greenhouse to withstand Colorado's severe hail (which is what damaged it in the first place)</a:t>
            </a:r>
          </a:p>
          <a:p>
            <a:pPr indent="-317500" marL="457200" rtl="0" lvl="0">
              <a:buClr>
                <a:schemeClr val="dk2"/>
              </a:buClr>
              <a:buSzPct val="166666"/>
              <a:buFont typeface="Arial"/>
              <a:buChar char="•"/>
            </a:pPr>
            <a:r>
              <a:rPr lang="en" sz="1400"/>
              <a:t>Create hoop houses to extend season for crops like lettuces, brassicas, carrots, green onions, radishes, cilantro, bok choy, etc.</a:t>
            </a:r>
          </a:p>
          <a:p>
            <a:pPr indent="-317500" marL="457200" lvl="0">
              <a:buClr>
                <a:schemeClr val="dk2"/>
              </a:buClr>
              <a:buSzPct val="166666"/>
              <a:buFont typeface="Arial"/>
              <a:buChar char="•"/>
            </a:pPr>
            <a:r>
              <a:rPr lang="en" sz="1400"/>
              <a:t>Plant both early and late-maturing varieties of the same crop to extend the harvestable period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67" id="167"/>
        <p:cNvGrpSpPr/>
        <p:nvPr/>
      </p:nvGrpSpPr>
      <p:grpSpPr>
        <a:xfrm>
          <a:off y="0" x="0"/>
          <a:ext cy="0" cx="0"/>
          <a:chOff y="0" x="0"/>
          <a:chExt cy="0" cx="0"/>
        </a:xfrm>
      </p:grpSpPr>
      <p:sp>
        <p:nvSpPr>
          <p:cNvPr name="Shape 168" id="168"/>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Food Preservation</a:t>
            </a:r>
          </a:p>
        </p:txBody>
      </p:sp>
      <p:sp>
        <p:nvSpPr>
          <p:cNvPr name="Shape 169" id="169"/>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sz="1400" b="1"/>
              <a:t>Current situation:</a:t>
            </a:r>
            <a:r>
              <a:rPr lang="en" sz="1400"/>
              <a:t> Meat from the beef cattle is preserved year-round in a freezer, but garden produce is rarely preserved for later use.  The garden generally only grows enough food to be eaten fresh during the summer months.  For the remaining eight months of the year, food largely comes from the grocery store.</a:t>
            </a:r>
          </a:p>
          <a:p>
            <a:r>
              <a:t/>
            </a:r>
          </a:p>
          <a:p>
            <a:pPr rtl="0" lvl="0">
              <a:buNone/>
            </a:pPr>
            <a:r>
              <a:rPr lang="en" sz="1400" b="1"/>
              <a:t>Design goals:</a:t>
            </a:r>
          </a:p>
          <a:p>
            <a:pPr indent="-317500" marL="457200" rtl="0" lvl="0">
              <a:buClr>
                <a:schemeClr val="dk2"/>
              </a:buClr>
              <a:buSzPct val="166666"/>
              <a:buFont typeface="Arial"/>
              <a:buChar char="•"/>
            </a:pPr>
            <a:r>
              <a:rPr lang="en" sz="1400"/>
              <a:t>Reduce grocery bills and trips to town</a:t>
            </a:r>
          </a:p>
          <a:p>
            <a:pPr indent="-317500" marL="457200" rtl="0" lvl="0">
              <a:buClr>
                <a:schemeClr val="dk2"/>
              </a:buClr>
              <a:buSzPct val="166666"/>
              <a:buFont typeface="Arial"/>
              <a:buChar char="•"/>
            </a:pPr>
            <a:r>
              <a:rPr lang="en" sz="1400"/>
              <a:t>Eat from the home garden year-round - if not fresh, then from preserved produce</a:t>
            </a:r>
          </a:p>
          <a:p>
            <a:r>
              <a:t/>
            </a:r>
          </a:p>
          <a:p>
            <a:pPr rtl="0" lvl="0">
              <a:buNone/>
            </a:pPr>
            <a:r>
              <a:rPr lang="en" sz="1400" b="1"/>
              <a:t>Plans:</a:t>
            </a:r>
          </a:p>
          <a:p>
            <a:pPr indent="-317500" marL="457200" rtl="0" lvl="0">
              <a:buClr>
                <a:schemeClr val="dk2"/>
              </a:buClr>
              <a:buSzPct val="166666"/>
              <a:buFont typeface="Arial"/>
              <a:buChar char="•"/>
            </a:pPr>
            <a:r>
              <a:rPr lang="en" sz="1400"/>
              <a:t>Expand the garden's size to produce enough food to last through the winter via preserving</a:t>
            </a:r>
          </a:p>
          <a:p>
            <a:pPr indent="-317500" marL="457200" lvl="0">
              <a:buClr>
                <a:schemeClr val="dk2"/>
              </a:buClr>
              <a:buSzPct val="166666"/>
              <a:buFont typeface="Arial"/>
              <a:buChar char="•"/>
            </a:pPr>
            <a:r>
              <a:rPr lang="en" sz="1400"/>
              <a:t>Preserve food (start with freezing since there is already a freezer in use, then gradually replace freezing with more sustainable methods like canning, drying, fermenting and root cellaring)</a:t>
            </a:r>
          </a:p>
        </p:txBody>
      </p:sp>
      <p:sp>
        <p:nvSpPr>
          <p:cNvPr name="Shape 170" id="170"/>
          <p:cNvSpPr/>
          <p:nvPr/>
        </p:nvSpPr>
        <p:spPr>
          <a:xfrm>
            <a:off y="5048352" x="3247828"/>
            <a:ext cy="1733447" cx="2648342"/>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9" id="39"/>
        <p:cNvGrpSpPr/>
        <p:nvPr/>
      </p:nvGrpSpPr>
      <p:grpSpPr>
        <a:xfrm>
          <a:off y="0" x="0"/>
          <a:ext cy="0" cx="0"/>
          <a:chOff y="0" x="0"/>
          <a:chExt cy="0" cx="0"/>
        </a:xfrm>
      </p:grpSpPr>
      <p:sp>
        <p:nvSpPr>
          <p:cNvPr name="Shape 40" id="40"/>
          <p:cNvSpPr txBox="1"/>
          <p:nvPr>
            <p:ph type="title"/>
          </p:nvPr>
        </p:nvSpPr>
        <p:spPr>
          <a:xfrm>
            <a:off y="274637" x="457200"/>
            <a:ext cy="1143000" cx="8229600"/>
          </a:xfrm>
          <a:prstGeom prst="rect">
            <a:avLst/>
          </a:prstGeom>
        </p:spPr>
        <p:txBody>
          <a:bodyPr bIns="91425" tIns="91425" lIns="91425" anchor="b" anchorCtr="0" rIns="91425">
            <a:spAutoFit/>
          </a:bodyPr>
          <a:lstStyle/>
          <a:p>
            <a:pPr rtl="0" lvl="0">
              <a:buNone/>
            </a:pPr>
            <a:r>
              <a:rPr lang="en"/>
              <a:t>Aerial View of Property</a:t>
            </a:r>
          </a:p>
        </p:txBody>
      </p:sp>
      <p:sp>
        <p:nvSpPr>
          <p:cNvPr name="Shape 41" id="41"/>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42" id="42"/>
          <p:cNvSpPr/>
          <p:nvPr/>
        </p:nvSpPr>
        <p:spPr>
          <a:xfrm>
            <a:off y="1843013" x="0"/>
            <a:ext cy="4695973" cx="9143999"/>
          </a:xfrm>
          <a:prstGeom prst="rect">
            <a:avLst/>
          </a:prstGeom>
          <a:blipFill>
            <a:blip r:embed="rId3"/>
            <a:stretch>
              <a:fillRect/>
            </a:stretch>
          </a:blipFill>
          <a:ln>
            <a:noFill/>
          </a:ln>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74" id="174"/>
        <p:cNvGrpSpPr/>
        <p:nvPr/>
      </p:nvGrpSpPr>
      <p:grpSpPr>
        <a:xfrm>
          <a:off y="0" x="0"/>
          <a:ext cy="0" cx="0"/>
          <a:chOff y="0" x="0"/>
          <a:chExt cy="0" cx="0"/>
        </a:xfrm>
      </p:grpSpPr>
      <p:sp>
        <p:nvSpPr>
          <p:cNvPr name="Shape 175" id="175"/>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Pasture-building</a:t>
            </a:r>
          </a:p>
        </p:txBody>
      </p:sp>
      <p:sp>
        <p:nvSpPr>
          <p:cNvPr name="Shape 176" id="176"/>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sz="1400" b="1"/>
              <a:t>
</a:t>
            </a:r>
          </a:p>
          <a:p>
            <a:pPr rtl="0" lvl="0">
              <a:buNone/>
            </a:pPr>
            <a:r>
              <a:rPr lang="en" sz="1400" b="1"/>
              <a:t>Current situation:</a:t>
            </a:r>
            <a:r>
              <a:rPr lang="en" sz="1400"/>
              <a:t> The pastures are declining in quality after being continuously grazed and compacted by cattle for 20+ years - grass is being replaced by weedy plants unpalatable to cattle.  This, coupled with continuing drought have meant that the cattle have to be fed with hay for a greater and greater part of the year (not just winter), which is getting more expensive as hay prices rise (also due to drought).</a:t>
            </a:r>
          </a:p>
          <a:p>
            <a:r>
              <a:t/>
            </a:r>
          </a:p>
          <a:p>
            <a:pPr rtl="0" lvl="0">
              <a:buNone/>
            </a:pPr>
            <a:r>
              <a:rPr lang="en" sz="1400" b="1"/>
              <a:t>Design goals:</a:t>
            </a:r>
          </a:p>
          <a:p>
            <a:pPr indent="-317500" marL="457200" rtl="0" lvl="0">
              <a:buClr>
                <a:schemeClr val="dk2"/>
              </a:buClr>
              <a:buSzPct val="166666"/>
              <a:buFont typeface="Arial"/>
              <a:buChar char="•"/>
            </a:pPr>
            <a:r>
              <a:rPr lang="en" sz="1400"/>
              <a:t>Rebuild the health of the pastures and their capacity to sustain themselves like the prairie grassland native to this area</a:t>
            </a:r>
          </a:p>
          <a:p>
            <a:pPr indent="-317500" marL="457200" rtl="0" lvl="0">
              <a:buClr>
                <a:schemeClr val="dk2"/>
              </a:buClr>
              <a:buSzPct val="166666"/>
              <a:buFont typeface="Arial"/>
              <a:buChar char="•"/>
            </a:pPr>
            <a:r>
              <a:rPr lang="en" sz="1400"/>
              <a:t>Reduce livestock feed bills and energy needed to bring feed onto the property</a:t>
            </a:r>
          </a:p>
          <a:p>
            <a:r>
              <a:t/>
            </a:r>
          </a:p>
          <a:p>
            <a:pPr rtl="0" lvl="0">
              <a:buNone/>
            </a:pPr>
            <a:r>
              <a:rPr lang="en" sz="1400" b="1"/>
              <a:t>Plans:</a:t>
            </a:r>
          </a:p>
          <a:p>
            <a:pPr indent="-317500" marL="457200" rtl="0" lvl="0">
              <a:buClr>
                <a:schemeClr val="dk2"/>
              </a:buClr>
              <a:buSzPct val="166666"/>
              <a:buFont typeface="Arial"/>
              <a:buChar char="•"/>
            </a:pPr>
            <a:r>
              <a:rPr lang="en" sz="1400"/>
              <a:t>Utilize P.A. Yeomans' Keyline Plowing Method and seed the following grass species suggested by CO State University (</a:t>
            </a:r>
            <a:r>
              <a:rPr lang="en" sz="1100" u="sng">
                <a:solidFill>
                  <a:schemeClr val="hlink"/>
                </a:solidFill>
                <a:latin typeface="Arial"/>
                <a:ea typeface="Arial"/>
                <a:cs typeface="Arial"/>
                <a:sym typeface="Arial"/>
                <a:hlinkClick r:id="rId3"/>
              </a:rPr>
              <a:t>http://www.colostate.edu/Dept/CoopExt/Adams/sa/gsefrc.htm</a:t>
            </a:r>
            <a:r>
              <a:rPr lang="en" sz="1400"/>
              <a:t>): Slender wheatgrass, 0 to 10% of the mixture; western wheatgrass, 20 to 45%; sideoats grama, 20 to 40%; blue grama, 10 to 25%; green needlegrass 5 to 30%; prairie sandreed, 10 to 30%; sand bluestem, 20 to 35%; little bluestem, 0 to 10%</a:t>
            </a:r>
          </a:p>
          <a:p>
            <a:pPr indent="-317500" marL="457200" rtl="0" lvl="0">
              <a:buClr>
                <a:schemeClr val="dk2"/>
              </a:buClr>
              <a:buSzPct val="166666"/>
              <a:buFont typeface="Arial"/>
              <a:buChar char="•"/>
            </a:pPr>
            <a:r>
              <a:rPr lang="en" sz="1400"/>
              <a:t>Reduce, rotate, and possibly change species of livestock from year to year</a:t>
            </a:r>
          </a:p>
          <a:p>
            <a:pPr indent="-317500" marL="457200" rtl="0" lvl="0">
              <a:buClr>
                <a:schemeClr val="dk2"/>
              </a:buClr>
              <a:buSzPct val="166666"/>
              <a:buFont typeface="Arial"/>
              <a:buChar char="•"/>
            </a:pPr>
            <a:r>
              <a:rPr lang="en" sz="1400"/>
              <a:t>Implement mob grazing (fencing in livestock to small areas, grazing hard, then moving fence and livestock to a new area, rotating around pastures)</a:t>
            </a:r>
          </a:p>
        </p:txBody>
      </p:sp>
      <p:sp>
        <p:nvSpPr>
          <p:cNvPr name="Shape 177" id="177"/>
          <p:cNvSpPr/>
          <p:nvPr/>
        </p:nvSpPr>
        <p:spPr>
          <a:xfrm>
            <a:off y="0" x="4339653"/>
            <a:ext cy="1971435" cx="4804348"/>
          </a:xfrm>
          <a:prstGeom prst="rect">
            <a:avLst/>
          </a:prstGeom>
          <a:blipFill>
            <a:blip r:embed="rId4"/>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81" id="181"/>
        <p:cNvGrpSpPr/>
        <p:nvPr/>
      </p:nvGrpSpPr>
      <p:grpSpPr>
        <a:xfrm>
          <a:off y="0" x="0"/>
          <a:ext cy="0" cx="0"/>
          <a:chOff y="0" x="0"/>
          <a:chExt cy="0" cx="0"/>
        </a:xfrm>
      </p:grpSpPr>
      <p:sp>
        <p:nvSpPr>
          <p:cNvPr name="Shape 182" id="182"/>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Preserving Table Rock</a:t>
            </a:r>
          </a:p>
        </p:txBody>
      </p:sp>
      <p:sp>
        <p:nvSpPr>
          <p:cNvPr name="Shape 183" id="183"/>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sz="1400" b="1"/>
              <a:t>
</a:t>
            </a:r>
            <a:r>
              <a:rPr lang="en" sz="1400" b="1"/>
              <a:t>Current situation:</a:t>
            </a:r>
            <a:r>
              <a:rPr lang="en" sz="1400"/>
              <a:t> Table Rock is currently left to nature and used by humans only as a place to contemplate.  It is a dry, fragile environment and a haven for wildlife in a landscape that is being built up all around them.  It is also a sacred Native American site with an authentic medicine wheel which is still visited by members of the Ute nation - and it was formerly the burial site of a Native American holy man.  It may be the resting place of other Native Americans.  However, Table Rock is currently not protected from being built upon by a future owner of the land (it would be a very enticing [though unsustainable] homesite for someone concerned with having a prime view - other mesas and high spaces in the neighboring area have already been built upon).</a:t>
            </a:r>
          </a:p>
          <a:p>
            <a:r>
              <a:t/>
            </a:r>
          </a:p>
          <a:p>
            <a:pPr rtl="0" lvl="0">
              <a:buNone/>
            </a:pPr>
            <a:r>
              <a:rPr lang="en" sz="1400" b="1"/>
              <a:t>Design goals:</a:t>
            </a:r>
          </a:p>
          <a:p>
            <a:pPr indent="-317500" marL="457200" rtl="0" lvl="0">
              <a:buClr>
                <a:schemeClr val="dk2"/>
              </a:buClr>
              <a:buSzPct val="166666"/>
              <a:buFont typeface="Arial"/>
              <a:buChar char="•"/>
            </a:pPr>
            <a:r>
              <a:rPr lang="en" sz="1400"/>
              <a:t>Preserve Table Rock for nature and future generations as a Zone 5 space</a:t>
            </a:r>
          </a:p>
          <a:p>
            <a:pPr indent="-317500" marL="457200" rtl="0" lvl="0">
              <a:buClr>
                <a:schemeClr val="dk2"/>
              </a:buClr>
              <a:buSzPct val="166666"/>
              <a:buFont typeface="Arial"/>
              <a:buChar char="•"/>
            </a:pPr>
            <a:r>
              <a:rPr lang="en" sz="1400"/>
              <a:t>Preserve the integrity of the adjacent environment (preventing the runoff erosion that would probably result from building on top of Table Rock, for example)</a:t>
            </a:r>
          </a:p>
          <a:p>
            <a:r>
              <a:t/>
            </a:r>
          </a:p>
          <a:p>
            <a:pPr rtl="0" lvl="0">
              <a:buNone/>
            </a:pPr>
            <a:r>
              <a:rPr lang="en" sz="1400" b="1"/>
              <a:t>Plans:</a:t>
            </a:r>
          </a:p>
          <a:p>
            <a:pPr indent="-317500" marL="457200" rtl="0" lvl="0">
              <a:buClr>
                <a:schemeClr val="dk2"/>
              </a:buClr>
              <a:buSzPct val="166666"/>
              <a:buFont typeface="Arial"/>
              <a:buChar char="•"/>
            </a:pPr>
            <a:r>
              <a:rPr lang="en" sz="1400"/>
              <a:t>Repatriate holy man's body to his original resting place on Table Rock</a:t>
            </a:r>
          </a:p>
          <a:p>
            <a:pPr indent="-317500" marL="457200" rtl="0" lvl="0">
              <a:buClr>
                <a:schemeClr val="dk2"/>
              </a:buClr>
              <a:buSzPct val="166666"/>
              <a:buFont typeface="Arial"/>
              <a:buChar char="•"/>
            </a:pPr>
            <a:r>
              <a:rPr lang="en" sz="1400"/>
              <a:t>Confirm existence of other gravesites on the mesa</a:t>
            </a:r>
          </a:p>
          <a:p>
            <a:pPr indent="-317500" marL="457200" rtl="0" lvl="0">
              <a:buClr>
                <a:schemeClr val="dk2"/>
              </a:buClr>
              <a:buSzPct val="166666"/>
              <a:buFont typeface="Arial"/>
              <a:buChar char="•"/>
            </a:pPr>
            <a:r>
              <a:rPr lang="en" sz="1400"/>
              <a:t>Get Table Rock protected from development by U.S. law under the Native American Graves Protection and Repatriation Act</a:t>
            </a:r>
          </a:p>
        </p:txBody>
      </p:sp>
      <p:sp>
        <p:nvSpPr>
          <p:cNvPr name="Shape 184" id="184"/>
          <p:cNvSpPr/>
          <p:nvPr/>
        </p:nvSpPr>
        <p:spPr>
          <a:xfrm>
            <a:off y="0" x="5639685"/>
            <a:ext cy="1960067" cx="3504317"/>
          </a:xfrm>
          <a:prstGeom prst="rect">
            <a:avLst/>
          </a:prstGeom>
          <a:blipFill>
            <a:blip r:embed="rId3"/>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88" id="188"/>
        <p:cNvGrpSpPr/>
        <p:nvPr/>
      </p:nvGrpSpPr>
      <p:grpSpPr>
        <a:xfrm>
          <a:off y="0" x="0"/>
          <a:ext cy="0" cx="0"/>
          <a:chOff y="0" x="0"/>
          <a:chExt cy="0" cx="0"/>
        </a:xfrm>
      </p:grpSpPr>
      <p:sp>
        <p:nvSpPr>
          <p:cNvPr name="Shape 189" id="189"/>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Forward Thinking</a:t>
            </a:r>
          </a:p>
        </p:txBody>
      </p:sp>
      <p:sp>
        <p:nvSpPr>
          <p:cNvPr name="Shape 190" id="190"/>
          <p:cNvSpPr txBox="1"/>
          <p:nvPr>
            <p:ph type="body" idx="1"/>
          </p:nvPr>
        </p:nvSpPr>
        <p:spPr>
          <a:xfrm>
            <a:off y="1600200" x="457200"/>
            <a:ext cy="4967700" cx="3994500"/>
          </a:xfrm>
          <a:prstGeom prst="rect">
            <a:avLst/>
          </a:prstGeom>
        </p:spPr>
        <p:txBody>
          <a:bodyPr bIns="91425" tIns="91425" lIns="91425" anchor="ctr" anchorCtr="0" rIns="91425">
            <a:spAutoFit/>
          </a:bodyPr>
          <a:lstStyle/>
          <a:p/>
        </p:txBody>
      </p:sp>
      <p:sp>
        <p:nvSpPr>
          <p:cNvPr name="Shape 191" id="191"/>
          <p:cNvSpPr txBox="1"/>
          <p:nvPr>
            <p:ph type="body" idx="2"/>
          </p:nvPr>
        </p:nvSpPr>
        <p:spPr>
          <a:xfrm>
            <a:off y="1600200" x="4692273"/>
            <a:ext cy="4967700" cx="3994500"/>
          </a:xfrm>
          <a:prstGeom prst="rect">
            <a:avLst/>
          </a:prstGeom>
        </p:spPr>
        <p:txBody>
          <a:bodyPr bIns="91425" tIns="91425" lIns="91425" anchor="t" anchorCtr="0" rIns="91425">
            <a:spAutoFit/>
          </a:bodyPr>
          <a:lstStyle/>
          <a:p>
            <a:pPr rtl="0" lvl="0">
              <a:buClr>
                <a:srgbClr val="000000"/>
              </a:buClr>
              <a:buSzPct val="47826"/>
              <a:buFont typeface="Arial"/>
              <a:buNone/>
            </a:pPr>
            <a:r>
              <a:rPr lang="en" sz="2300"/>
              <a:t>Where could this design go in the future?</a:t>
            </a:r>
          </a:p>
          <a:p>
            <a:pPr indent="-374650" marL="457200" rtl="0" lvl="0">
              <a:buClr>
                <a:schemeClr val="dk2"/>
              </a:buClr>
              <a:buSzPct val="166666"/>
              <a:buFont typeface="Arial"/>
              <a:buChar char="•"/>
            </a:pPr>
            <a:r>
              <a:rPr lang="en" sz="2300"/>
              <a:t>Collecting rainwater - now legal in Colorado if you have a permit and use a well</a:t>
            </a:r>
          </a:p>
          <a:p>
            <a:pPr indent="-374650" marL="457200" rtl="0" lvl="0">
              <a:buClr>
                <a:schemeClr val="dk2"/>
              </a:buClr>
              <a:buSzPct val="166666"/>
              <a:buFont typeface="Arial"/>
              <a:buChar char="•"/>
            </a:pPr>
            <a:r>
              <a:rPr lang="en" sz="2300"/>
              <a:t>Building a rain garden(s) off the south side (downslope) of the house</a:t>
            </a:r>
          </a:p>
          <a:p>
            <a:pPr indent="-374650" marL="457200" lvl="0">
              <a:buClr>
                <a:schemeClr val="dk2"/>
              </a:buClr>
              <a:buSzPct val="166666"/>
              <a:buFont typeface="Arial"/>
              <a:buChar char="•"/>
            </a:pPr>
            <a:r>
              <a:rPr lang="en" sz="2300"/>
              <a:t>Implementing a greywater system(s) to recapture water for toilets, garden irrigation</a:t>
            </a:r>
          </a:p>
        </p:txBody>
      </p:sp>
      <p:sp>
        <p:nvSpPr>
          <p:cNvPr name="Shape 192" id="192"/>
          <p:cNvSpPr/>
          <p:nvPr/>
        </p:nvSpPr>
        <p:spPr>
          <a:xfrm>
            <a:off y="1842209" x="488103"/>
            <a:ext cy="4691722" cx="3998501"/>
          </a:xfrm>
          <a:prstGeom prst="rect">
            <a:avLst/>
          </a:prstGeom>
          <a:blipFill>
            <a:blip r:embed="rId3"/>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96" id="196"/>
        <p:cNvGrpSpPr/>
        <p:nvPr/>
      </p:nvGrpSpPr>
      <p:grpSpPr>
        <a:xfrm>
          <a:off y="0" x="0"/>
          <a:ext cy="0" cx="0"/>
          <a:chOff y="0" x="0"/>
          <a:chExt cy="0" cx="0"/>
        </a:xfrm>
      </p:grpSpPr>
      <p:sp>
        <p:nvSpPr>
          <p:cNvPr name="Shape 197" id="19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What I Learned from This Process</a:t>
            </a:r>
          </a:p>
        </p:txBody>
      </p:sp>
      <p:sp>
        <p:nvSpPr>
          <p:cNvPr name="Shape 198" id="198"/>
          <p:cNvSpPr txBox="1"/>
          <p:nvPr>
            <p:ph type="body" idx="1"/>
          </p:nvPr>
        </p:nvSpPr>
        <p:spPr>
          <a:xfrm>
            <a:off y="1600200" x="457200"/>
            <a:ext cy="4967700" cx="3994500"/>
          </a:xfrm>
          <a:prstGeom prst="rect">
            <a:avLst/>
          </a:prstGeom>
        </p:spPr>
        <p:txBody>
          <a:bodyPr bIns="91425" tIns="91425" lIns="91425" anchor="t" anchorCtr="0" rIns="91425">
            <a:spAutoFit/>
          </a:bodyPr>
          <a:lstStyle/>
          <a:p>
            <a:pPr indent="-368300" marL="457200" rtl="0" lvl="0">
              <a:buClr>
                <a:schemeClr val="dk2"/>
              </a:buClr>
              <a:buSzPct val="166666"/>
              <a:buFont typeface="Arial"/>
              <a:buChar char="•"/>
            </a:pPr>
            <a:r>
              <a:rPr lang="en" sz="2200"/>
              <a:t>The problem is the solution:</a:t>
            </a:r>
          </a:p>
          <a:p>
            <a:pPr indent="-368300" marL="914400" rtl="0" lvl="1">
              <a:buClr>
                <a:schemeClr val="dk2"/>
              </a:buClr>
              <a:buSzPct val="100000"/>
              <a:buFont typeface="Courier New"/>
              <a:buChar char="o"/>
            </a:pPr>
            <a:r>
              <a:rPr lang="en" sz="2200"/>
              <a:t>kitchen scraps that otherwise go to waste can, though several biological processes, become food again</a:t>
            </a:r>
          </a:p>
          <a:p>
            <a:pPr indent="-368300" marL="914400" lvl="1">
              <a:buClr>
                <a:schemeClr val="dk2"/>
              </a:buClr>
              <a:buSzPct val="100000"/>
              <a:buFont typeface="Courier New"/>
              <a:buChar char="o"/>
            </a:pPr>
            <a:r>
              <a:rPr lang="en" sz="2200"/>
              <a:t>the pasture is already trying to rebuild itself, as evidenced by the weeds, we just need to help it along in its process of succession</a:t>
            </a:r>
          </a:p>
        </p:txBody>
      </p:sp>
      <p:sp>
        <p:nvSpPr>
          <p:cNvPr name="Shape 199" id="199"/>
          <p:cNvSpPr txBox="1"/>
          <p:nvPr>
            <p:ph type="body" idx="2"/>
          </p:nvPr>
        </p:nvSpPr>
        <p:spPr>
          <a:xfrm>
            <a:off y="1600200" x="4692273"/>
            <a:ext cy="4967700" cx="3994500"/>
          </a:xfrm>
          <a:prstGeom prst="rect">
            <a:avLst/>
          </a:prstGeom>
        </p:spPr>
        <p:txBody>
          <a:bodyPr bIns="91425" tIns="91425" lIns="91425" anchor="t" anchorCtr="0" rIns="91425">
            <a:spAutoFit/>
          </a:bodyPr>
          <a:lstStyle/>
          <a:p>
            <a:pPr indent="-381000" marL="457200" lvl="0">
              <a:buClr>
                <a:schemeClr val="dk2"/>
              </a:buClr>
              <a:buSzPct val="166666"/>
              <a:buFont typeface="Arial"/>
              <a:buChar char="•"/>
            </a:pPr>
            <a:r>
              <a:rPr lang="en" sz="2400"/>
              <a:t>The importance of </a:t>
            </a:r>
            <a:r>
              <a:rPr lang="en" i="1" sz="2400" b="1"/>
              <a:t>observation </a:t>
            </a:r>
            <a:r>
              <a:rPr lang="en" sz="2400"/>
              <a:t>cannot be overstated - at first a problem and its solution may look simple, but we must look at the situation from a holistic perspective to really understand the appropriate action to take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6" id="46"/>
        <p:cNvGrpSpPr/>
        <p:nvPr/>
      </p:nvGrpSpPr>
      <p:grpSpPr>
        <a:xfrm>
          <a:off y="0" x="0"/>
          <a:ext cy="0" cx="0"/>
          <a:chOff y="0" x="0"/>
          <a:chExt cy="0" cx="0"/>
        </a:xfrm>
      </p:grpSpPr>
      <p:sp>
        <p:nvSpPr>
          <p:cNvPr name="Shape 47" id="4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Landform Contours (5' contour lines)</a:t>
            </a:r>
          </a:p>
        </p:txBody>
      </p:sp>
      <p:sp>
        <p:nvSpPr>
          <p:cNvPr name="Shape 48" id="48"/>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49" id="49"/>
          <p:cNvSpPr/>
          <p:nvPr/>
        </p:nvSpPr>
        <p:spPr>
          <a:xfrm>
            <a:off y="1746525" x="0"/>
            <a:ext cy="4888949" cx="9143999"/>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3" id="53"/>
        <p:cNvGrpSpPr/>
        <p:nvPr/>
      </p:nvGrpSpPr>
      <p:grpSpPr>
        <a:xfrm>
          <a:off y="0" x="0"/>
          <a:ext cy="0" cx="0"/>
          <a:chOff y="0" x="0"/>
          <a:chExt cy="0" cx="0"/>
        </a:xfrm>
      </p:grpSpPr>
      <p:sp>
        <p:nvSpPr>
          <p:cNvPr name="Shape 54" id="54"/>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Sector Analysis</a:t>
            </a:r>
          </a:p>
        </p:txBody>
      </p:sp>
      <p:sp>
        <p:nvSpPr>
          <p:cNvPr name="Shape 55" id="55"/>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56" id="56"/>
          <p:cNvSpPr/>
          <p:nvPr/>
        </p:nvSpPr>
        <p:spPr>
          <a:xfrm>
            <a:off y="1520825" x="1071174"/>
            <a:ext cy="5290731" cx="6898073"/>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0" id="60"/>
        <p:cNvGrpSpPr/>
        <p:nvPr/>
      </p:nvGrpSpPr>
      <p:grpSpPr>
        <a:xfrm>
          <a:off y="0" x="0"/>
          <a:ext cy="0" cx="0"/>
          <a:chOff y="0" x="0"/>
          <a:chExt cy="0" cx="0"/>
        </a:xfrm>
      </p:grpSpPr>
      <p:sp>
        <p:nvSpPr>
          <p:cNvPr name="Shape 61" id="61"/>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Zones</a:t>
            </a:r>
          </a:p>
        </p:txBody>
      </p:sp>
      <p:sp>
        <p:nvSpPr>
          <p:cNvPr name="Shape 62" id="62"/>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63" id="63"/>
          <p:cNvSpPr/>
          <p:nvPr/>
        </p:nvSpPr>
        <p:spPr>
          <a:xfrm>
            <a:off y="1524109" x="1015998"/>
            <a:ext cy="5333890" cx="7112002"/>
          </a:xfrm>
          <a:prstGeom prst="rect">
            <a:avLst/>
          </a:prstGeom>
          <a:blipFill>
            <a:blip r:embed="rId3"/>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7" id="67"/>
        <p:cNvGrpSpPr/>
        <p:nvPr/>
      </p:nvGrpSpPr>
      <p:grpSpPr>
        <a:xfrm>
          <a:off y="0" x="0"/>
          <a:ext cy="0" cx="0"/>
          <a:chOff y="0" x="0"/>
          <a:chExt cy="0" cx="0"/>
        </a:xfrm>
      </p:grpSpPr>
      <p:sp>
        <p:nvSpPr>
          <p:cNvPr name="Shape 68" id="68"/>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Detail of Zones 1-2</a:t>
            </a:r>
          </a:p>
        </p:txBody>
      </p:sp>
      <p:sp>
        <p:nvSpPr>
          <p:cNvPr name="Shape 69" id="69"/>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70" id="70"/>
          <p:cNvSpPr/>
          <p:nvPr/>
        </p:nvSpPr>
        <p:spPr>
          <a:xfrm>
            <a:off y="1531935" x="1020040"/>
            <a:ext cy="5326064" cx="7103917"/>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4" id="74"/>
        <p:cNvGrpSpPr/>
        <p:nvPr/>
      </p:nvGrpSpPr>
      <p:grpSpPr>
        <a:xfrm>
          <a:off y="0" x="0"/>
          <a:ext cy="0" cx="0"/>
          <a:chOff y="0" x="0"/>
          <a:chExt cy="0" cx="0"/>
        </a:xfrm>
      </p:grpSpPr>
      <p:sp>
        <p:nvSpPr>
          <p:cNvPr name="Shape 75" id="75"/>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Climate Data</a:t>
            </a:r>
          </a:p>
        </p:txBody>
      </p:sp>
      <p:sp>
        <p:nvSpPr>
          <p:cNvPr name="Shape 76" id="76"/>
          <p:cNvSpPr txBox="1"/>
          <p:nvPr>
            <p:ph type="body" idx="1"/>
          </p:nvPr>
        </p:nvSpPr>
        <p:spPr>
          <a:xfrm>
            <a:off y="1600200" x="139700"/>
            <a:ext cy="5158200" cx="4311899"/>
          </a:xfrm>
          <a:prstGeom prst="rect">
            <a:avLst/>
          </a:prstGeom>
        </p:spPr>
        <p:txBody>
          <a:bodyPr bIns="91425" tIns="91425" lIns="91425" anchor="t" anchorCtr="0" rIns="91425">
            <a:spAutoFit/>
          </a:bodyPr>
          <a:lstStyle/>
          <a:p>
            <a:pPr indent="-323850" marL="457200" rtl="0" lvl="0">
              <a:buClr>
                <a:schemeClr val="dk2"/>
              </a:buClr>
              <a:buSzPct val="166666"/>
              <a:buFont typeface="Arial"/>
              <a:buChar char="•"/>
            </a:pPr>
            <a:r>
              <a:rPr lang="en" sz="1500"/>
              <a:t>USDA Plant Hardiness Zone: mostly </a:t>
            </a:r>
            <a:r>
              <a:rPr lang="en" sz="1500" b="1"/>
              <a:t>5a</a:t>
            </a:r>
            <a:r>
              <a:rPr lang="en" sz="1500"/>
              <a:t> (avg. min. temp. -15°F to -20°F) with some areas of south side of property </a:t>
            </a:r>
            <a:r>
              <a:rPr lang="en" sz="1500" b="1"/>
              <a:t>5b</a:t>
            </a:r>
            <a:r>
              <a:rPr lang="en" sz="1500"/>
              <a:t> (avg. min. temp. -10°F to -15°F)</a:t>
            </a:r>
          </a:p>
          <a:p>
            <a:pPr indent="-323850" marL="457200" rtl="0" lvl="0">
              <a:buClr>
                <a:schemeClr val="dk2"/>
              </a:buClr>
              <a:buSzPct val="166666"/>
              <a:buFont typeface="Arial"/>
              <a:buChar char="•"/>
            </a:pPr>
            <a:r>
              <a:rPr lang="en" sz="1500"/>
              <a:t>Annual precipitation: 16"</a:t>
            </a:r>
          </a:p>
          <a:p>
            <a:pPr indent="-323850" marL="914400" rtl="0" lvl="1">
              <a:buClr>
                <a:schemeClr val="dk2"/>
              </a:buClr>
              <a:buSzPct val="100000"/>
              <a:buFont typeface="Courier New"/>
              <a:buChar char="o"/>
            </a:pPr>
            <a:r>
              <a:rPr lang="en" sz="1500"/>
              <a:t>seasonal distribution: mainly Apr-Sep, with less than 1" in each month from Oct-Mar.  Snows mainly occur from Oct-Apr.</a:t>
            </a:r>
          </a:p>
          <a:p>
            <a:pPr indent="-323850" marL="457200" rtl="0" lvl="0">
              <a:buClr>
                <a:schemeClr val="dk2"/>
              </a:buClr>
              <a:buSzPct val="166666"/>
              <a:buFont typeface="Arial"/>
              <a:buChar char="•"/>
            </a:pPr>
            <a:r>
              <a:rPr lang="en" sz="1500"/>
              <a:t>Latitude: 39° N</a:t>
            </a:r>
          </a:p>
          <a:p>
            <a:pPr indent="-323850" marL="457200" rtl="0" lvl="0">
              <a:buClr>
                <a:schemeClr val="dk2"/>
              </a:buClr>
              <a:buSzPct val="166666"/>
              <a:buFont typeface="Arial"/>
              <a:buChar char="•"/>
            </a:pPr>
            <a:r>
              <a:rPr lang="en" sz="1500"/>
              <a:t>Elevation: 7,365' at home site</a:t>
            </a:r>
          </a:p>
          <a:p>
            <a:pPr indent="-323850" marL="457200" rtl="0" lvl="0">
              <a:buClr>
                <a:schemeClr val="dk2"/>
              </a:buClr>
              <a:buSzPct val="166666"/>
              <a:buFont typeface="Arial"/>
              <a:buChar char="•"/>
            </a:pPr>
            <a:r>
              <a:rPr lang="en" sz="1500"/>
              <a:t>Average frost-free dates (32.5°F threshold)</a:t>
            </a:r>
          </a:p>
          <a:p>
            <a:pPr indent="-323850" marL="914400" rtl="0" lvl="1">
              <a:buClr>
                <a:schemeClr val="dk2"/>
              </a:buClr>
              <a:buSzPct val="100000"/>
              <a:buFont typeface="Courier New"/>
              <a:buChar char="o"/>
            </a:pPr>
            <a:r>
              <a:rPr lang="en" sz="1500"/>
              <a:t>shortest number of days between frosts: 110</a:t>
            </a:r>
          </a:p>
          <a:p>
            <a:pPr indent="-323850" marL="914400" rtl="0" lvl="1">
              <a:buClr>
                <a:schemeClr val="dk2"/>
              </a:buClr>
              <a:buSzPct val="100000"/>
              <a:buFont typeface="Courier New"/>
              <a:buChar char="o"/>
            </a:pPr>
            <a:r>
              <a:rPr lang="en" sz="1500"/>
              <a:t>longest number of days between frosts: 191</a:t>
            </a:r>
          </a:p>
          <a:p>
            <a:pPr indent="-323850" marL="457200" rtl="0" lvl="0">
              <a:buClr>
                <a:schemeClr val="dk2"/>
              </a:buClr>
              <a:buSzPct val="166666"/>
              <a:buFont typeface="Arial"/>
              <a:buChar char="•"/>
            </a:pPr>
            <a:r>
              <a:rPr lang="en" sz="1500"/>
              <a:t>Extreme weather potential: drought, severe hail, blizzards, high winds, fire, tornadoes</a:t>
            </a:r>
          </a:p>
        </p:txBody>
      </p:sp>
      <p:sp>
        <p:nvSpPr>
          <p:cNvPr name="Shape 77" id="77"/>
          <p:cNvSpPr txBox="1"/>
          <p:nvPr>
            <p:ph type="body" idx="2"/>
          </p:nvPr>
        </p:nvSpPr>
        <p:spPr>
          <a:xfrm>
            <a:off y="1600200" x="4692273"/>
            <a:ext cy="4967700" cx="3994500"/>
          </a:xfrm>
          <a:prstGeom prst="rect">
            <a:avLst/>
          </a:prstGeom>
        </p:spPr>
        <p:txBody>
          <a:bodyPr bIns="91425" tIns="91425" lIns="91425" anchor="t" anchorCtr="0" rIns="91425">
            <a:spAutoFit/>
          </a:bodyPr>
          <a:lstStyle/>
          <a:p/>
        </p:txBody>
      </p:sp>
      <p:sp>
        <p:nvSpPr>
          <p:cNvPr name="Shape 78" id="78"/>
          <p:cNvSpPr/>
          <p:nvPr/>
        </p:nvSpPr>
        <p:spPr>
          <a:xfrm>
            <a:off y="1600200" x="4784396"/>
            <a:ext cy="5079357" cx="3810255"/>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2" id="82"/>
        <p:cNvGrpSpPr/>
        <p:nvPr/>
      </p:nvGrpSpPr>
      <p:grpSpPr>
        <a:xfrm>
          <a:off y="0" x="0"/>
          <a:ext cy="0" cx="0"/>
          <a:chOff y="0" x="0"/>
          <a:chExt cy="0" cx="0"/>
        </a:xfrm>
      </p:grpSpPr>
      <p:sp>
        <p:nvSpPr>
          <p:cNvPr name="Shape 83" id="83"/>
          <p:cNvSpPr txBox="1"/>
          <p:nvPr>
            <p:ph type="title"/>
          </p:nvPr>
        </p:nvSpPr>
        <p:spPr>
          <a:xfrm>
            <a:off y="274637" x="457200"/>
            <a:ext cy="1143000" cx="8229600"/>
          </a:xfrm>
          <a:prstGeom prst="rect">
            <a:avLst/>
          </a:prstGeom>
        </p:spPr>
        <p:txBody>
          <a:bodyPr bIns="91425" tIns="91425" lIns="91425" anchor="b" anchorCtr="0" rIns="91425">
            <a:spAutoFit/>
          </a:bodyPr>
          <a:lstStyle/>
          <a:p>
            <a:pPr rtl="0" lvl="0">
              <a:buNone/>
            </a:pPr>
            <a:r>
              <a:rPr lang="en"/>
              <a:t>Prevailing Winds - Spring/Summer</a:t>
            </a:r>
          </a:p>
        </p:txBody>
      </p:sp>
      <p:sp>
        <p:nvSpPr>
          <p:cNvPr name="Shape 84" id="84"/>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85" id="85"/>
          <p:cNvSpPr/>
          <p:nvPr/>
        </p:nvSpPr>
        <p:spPr>
          <a:xfrm>
            <a:off y="1600200" x="457200"/>
            <a:ext cy="4030102" cx="4146279"/>
          </a:xfrm>
          <a:prstGeom prst="rect">
            <a:avLst/>
          </a:prstGeom>
          <a:blipFill>
            <a:blip r:embed="rId3"/>
            <a:stretch>
              <a:fillRect/>
            </a:stretch>
          </a:blipFill>
          <a:ln>
            <a:noFill/>
          </a:ln>
        </p:spPr>
      </p:sp>
      <p:sp>
        <p:nvSpPr>
          <p:cNvPr name="Shape 86" id="86"/>
          <p:cNvSpPr/>
          <p:nvPr/>
        </p:nvSpPr>
        <p:spPr>
          <a:xfrm>
            <a:off y="1600200" x="4530725"/>
            <a:ext cy="4038851" cx="4156075"/>
          </a:xfrm>
          <a:prstGeom prst="rect">
            <a:avLst/>
          </a:prstGeom>
          <a:blipFill>
            <a:blip r:embed="rId4"/>
            <a:stretch>
              <a:fillRect/>
            </a:stretch>
          </a:blipFill>
          <a:ln>
            <a:noFill/>
          </a:ln>
        </p:spPr>
      </p:sp>
      <p:sp>
        <p:nvSpPr>
          <p:cNvPr name="Shape 87" id="87"/>
          <p:cNvSpPr/>
          <p:nvPr/>
        </p:nvSpPr>
        <p:spPr>
          <a:xfrm>
            <a:off y="3924300" x="4129087"/>
            <a:ext cy="1905000" cx="885825"/>
          </a:xfrm>
          <a:prstGeom prst="rect">
            <a:avLst/>
          </a:prstGeom>
          <a:blipFill>
            <a:blip r:embed="rId5"/>
            <a:stretch>
              <a:fillRect/>
            </a:stretch>
          </a:blipFill>
          <a:ln>
            <a:noFill/>
          </a:ln>
        </p:spPr>
      </p:sp>
      <p:sp>
        <p:nvSpPr>
          <p:cNvPr name="Shape 88" id="88"/>
          <p:cNvSpPr txBox="1"/>
          <p:nvPr/>
        </p:nvSpPr>
        <p:spPr>
          <a:xfrm>
            <a:off y="5759450" x="825500"/>
            <a:ext cy="682500" cx="3254400"/>
          </a:xfrm>
          <a:prstGeom prst="rect">
            <a:avLst/>
          </a:prstGeom>
          <a:noFill/>
        </p:spPr>
        <p:txBody>
          <a:bodyPr bIns="91425" tIns="91425" lIns="91425" anchor="t" anchorCtr="0" rIns="91425">
            <a:spAutoFit/>
          </a:bodyPr>
          <a:lstStyle/>
          <a:p>
            <a:pPr algn="ctr">
              <a:buNone/>
            </a:pPr>
            <a:r>
              <a:rPr lang="en" sz="3000" b="1">
                <a:solidFill>
                  <a:schemeClr val="dk2"/>
                </a:solidFill>
                <a:latin typeface="Trebuchet MS"/>
                <a:ea typeface="Trebuchet MS"/>
                <a:cs typeface="Trebuchet MS"/>
                <a:sym typeface="Trebuchet MS"/>
              </a:rPr>
              <a:t>March</a:t>
            </a:r>
          </a:p>
        </p:txBody>
      </p:sp>
      <p:sp>
        <p:nvSpPr>
          <p:cNvPr name="Shape 89" id="89"/>
          <p:cNvSpPr txBox="1"/>
          <p:nvPr/>
        </p:nvSpPr>
        <p:spPr>
          <a:xfrm>
            <a:off y="5759450" x="5153025"/>
            <a:ext cy="682500" cx="3095700"/>
          </a:xfrm>
          <a:prstGeom prst="rect">
            <a:avLst/>
          </a:prstGeom>
          <a:noFill/>
        </p:spPr>
        <p:txBody>
          <a:bodyPr bIns="91425" tIns="91425" lIns="91425" anchor="t" anchorCtr="0" rIns="91425">
            <a:spAutoFit/>
          </a:bodyPr>
          <a:lstStyle/>
          <a:p>
            <a:pPr algn="ctr">
              <a:buNone/>
            </a:pPr>
            <a:r>
              <a:rPr lang="en" sz="3000" b="1">
                <a:solidFill>
                  <a:schemeClr val="dk2"/>
                </a:solidFill>
                <a:latin typeface="Trebuchet MS"/>
                <a:ea typeface="Trebuchet MS"/>
                <a:cs typeface="Trebuchet MS"/>
                <a:sym typeface="Trebuchet MS"/>
              </a:rPr>
              <a:t>June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3" id="93"/>
        <p:cNvGrpSpPr/>
        <p:nvPr/>
      </p:nvGrpSpPr>
      <p:grpSpPr>
        <a:xfrm>
          <a:off y="0" x="0"/>
          <a:ext cy="0" cx="0"/>
          <a:chOff y="0" x="0"/>
          <a:chExt cy="0" cx="0"/>
        </a:xfrm>
      </p:grpSpPr>
      <p:sp>
        <p:nvSpPr>
          <p:cNvPr name="Shape 94" id="94"/>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Prevailing Winds - Fall/Winter</a:t>
            </a:r>
          </a:p>
        </p:txBody>
      </p:sp>
      <p:sp>
        <p:nvSpPr>
          <p:cNvPr name="Shape 95" id="95"/>
          <p:cNvSpPr txBox="1"/>
          <p:nvPr>
            <p:ph type="body" idx="1"/>
          </p:nvPr>
        </p:nvSpPr>
        <p:spPr>
          <a:xfrm>
            <a:off y="1600200" x="457200"/>
            <a:ext cy="4967700" cx="8229600"/>
          </a:xfrm>
          <a:prstGeom prst="rect">
            <a:avLst/>
          </a:prstGeom>
        </p:spPr>
        <p:txBody>
          <a:bodyPr bIns="91425" tIns="91425" lIns="91425" anchor="t" anchorCtr="0" rIns="91425">
            <a:spAutoFit/>
          </a:bodyPr>
          <a:lstStyle/>
          <a:p/>
        </p:txBody>
      </p:sp>
      <p:sp>
        <p:nvSpPr>
          <p:cNvPr name="Shape 96" id="96"/>
          <p:cNvSpPr/>
          <p:nvPr/>
        </p:nvSpPr>
        <p:spPr>
          <a:xfrm>
            <a:off y="1600200" x="457200"/>
            <a:ext cy="4008168" cx="4124325"/>
          </a:xfrm>
          <a:prstGeom prst="rect">
            <a:avLst/>
          </a:prstGeom>
          <a:blipFill>
            <a:blip r:embed="rId3"/>
            <a:stretch>
              <a:fillRect/>
            </a:stretch>
          </a:blipFill>
          <a:ln>
            <a:noFill/>
          </a:ln>
        </p:spPr>
      </p:sp>
      <p:sp>
        <p:nvSpPr>
          <p:cNvPr name="Shape 97" id="97"/>
          <p:cNvSpPr/>
          <p:nvPr/>
        </p:nvSpPr>
        <p:spPr>
          <a:xfrm>
            <a:off y="1600200" x="4561930"/>
            <a:ext cy="4008593" cx="4124870"/>
          </a:xfrm>
          <a:prstGeom prst="rect">
            <a:avLst/>
          </a:prstGeom>
          <a:blipFill>
            <a:blip r:embed="rId4"/>
            <a:stretch>
              <a:fillRect/>
            </a:stretch>
          </a:blipFill>
          <a:ln>
            <a:noFill/>
          </a:ln>
        </p:spPr>
      </p:sp>
      <p:sp>
        <p:nvSpPr>
          <p:cNvPr name="Shape 98" id="98"/>
          <p:cNvSpPr/>
          <p:nvPr/>
        </p:nvSpPr>
        <p:spPr>
          <a:xfrm>
            <a:off y="3924300" x="4129087"/>
            <a:ext cy="1905000" cx="885825"/>
          </a:xfrm>
          <a:prstGeom prst="rect">
            <a:avLst/>
          </a:prstGeom>
          <a:blipFill>
            <a:blip r:embed="rId5"/>
            <a:stretch>
              <a:fillRect/>
            </a:stretch>
          </a:blipFill>
          <a:ln>
            <a:noFill/>
          </a:ln>
        </p:spPr>
      </p:sp>
      <p:sp>
        <p:nvSpPr>
          <p:cNvPr name="Shape 99" id="99"/>
          <p:cNvSpPr txBox="1"/>
          <p:nvPr/>
        </p:nvSpPr>
        <p:spPr>
          <a:xfrm>
            <a:off y="5667375" x="852412"/>
            <a:ext cy="809699" cx="3333899"/>
          </a:xfrm>
          <a:prstGeom prst="rect">
            <a:avLst/>
          </a:prstGeom>
          <a:noFill/>
        </p:spPr>
        <p:txBody>
          <a:bodyPr bIns="91425" tIns="91425" lIns="91425" anchor="t" anchorCtr="0" rIns="91425">
            <a:spAutoFit/>
          </a:bodyPr>
          <a:lstStyle/>
          <a:p>
            <a:pPr algn="ctr">
              <a:buNone/>
            </a:pPr>
            <a:r>
              <a:rPr lang="en" sz="3000" b="1">
                <a:solidFill>
                  <a:schemeClr val="dk2"/>
                </a:solidFill>
                <a:latin typeface="Trebuchet MS"/>
                <a:ea typeface="Trebuchet MS"/>
                <a:cs typeface="Trebuchet MS"/>
                <a:sym typeface="Trebuchet MS"/>
              </a:rPr>
              <a:t>September</a:t>
            </a:r>
          </a:p>
        </p:txBody>
      </p:sp>
      <p:sp>
        <p:nvSpPr>
          <p:cNvPr name="Shape 100" id="100"/>
          <p:cNvSpPr txBox="1"/>
          <p:nvPr/>
        </p:nvSpPr>
        <p:spPr>
          <a:xfrm>
            <a:off y="5699175" x="5176565"/>
            <a:ext cy="746099" cx="3048000"/>
          </a:xfrm>
          <a:prstGeom prst="rect">
            <a:avLst/>
          </a:prstGeom>
          <a:noFill/>
        </p:spPr>
        <p:txBody>
          <a:bodyPr bIns="91425" tIns="91425" lIns="91425" anchor="t" anchorCtr="0" rIns="91425">
            <a:spAutoFit/>
          </a:bodyPr>
          <a:lstStyle/>
          <a:p>
            <a:pPr algn="ctr">
              <a:buNone/>
            </a:pPr>
            <a:r>
              <a:rPr lang="en" sz="3000" b="1">
                <a:solidFill>
                  <a:schemeClr val="dk2"/>
                </a:solidFill>
                <a:latin typeface="Trebuchet MS"/>
                <a:ea typeface="Trebuchet MS"/>
                <a:cs typeface="Trebuchet MS"/>
                <a:sym typeface="Trebuchet MS"/>
              </a:rPr>
              <a:t>December</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